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tmp" ContentType="image/p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25" r:id="rId2"/>
    <p:sldId id="309" r:id="rId3"/>
    <p:sldId id="308" r:id="rId4"/>
    <p:sldId id="259" r:id="rId5"/>
    <p:sldId id="310" r:id="rId6"/>
    <p:sldId id="311" r:id="rId7"/>
    <p:sldId id="312" r:id="rId8"/>
    <p:sldId id="313" r:id="rId9"/>
    <p:sldId id="314" r:id="rId10"/>
    <p:sldId id="317" r:id="rId11"/>
    <p:sldId id="318" r:id="rId12"/>
    <p:sldId id="319" r:id="rId13"/>
    <p:sldId id="320" r:id="rId14"/>
    <p:sldId id="305" r:id="rId15"/>
    <p:sldId id="323" r:id="rId16"/>
    <p:sldId id="324" r:id="rId17"/>
    <p:sldId id="321" r:id="rId18"/>
    <p:sldId id="326"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00FF"/>
    <a:srgbClr val="0000CC"/>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90"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7D635C61-0C8F-465D-9B64-0A1CAE1FE5B3}" type="datetimeFigureOut">
              <a:rPr lang="en-US"/>
              <a:pPr>
                <a:defRPr/>
              </a:pPr>
              <a:t>8/26/2021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CB83AB07-8D3E-41BC-B9DD-08F53F472F52}" type="slidenum">
              <a:rPr lang="en-US"/>
              <a:pPr>
                <a:defRPr/>
              </a:pPr>
              <a:t>‹#›</a:t>
            </a:fld>
            <a:endParaRPr lang="en-US"/>
          </a:p>
        </p:txBody>
      </p:sp>
    </p:spTree>
    <p:extLst>
      <p:ext uri="{BB962C8B-B14F-4D97-AF65-F5344CB8AC3E}">
        <p14:creationId xmlns:p14="http://schemas.microsoft.com/office/powerpoint/2010/main" val="18616641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7971E7F-E307-41F1-B47C-9C0BDD540C99}" type="slidenum">
              <a:rPr lang="en-US" altLang="en-US" smtClean="0"/>
              <a:pPr eaLnBrk="1" hangingPunct="1"/>
              <a:t>6</a:t>
            </a:fld>
            <a:endParaRPr lang="en-US" altLang="en-US"/>
          </a:p>
        </p:txBody>
      </p:sp>
      <p:sp>
        <p:nvSpPr>
          <p:cNvPr id="225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A9667F-F17D-4AB7-8BE8-38F2373A009A}" type="slidenum">
              <a:rPr lang="en-US" altLang="en-US" smtClean="0"/>
              <a:pPr eaLnBrk="1" hangingPunct="1"/>
              <a:t>7</a:t>
            </a:fld>
            <a:endParaRPr lang="en-US" altLang="en-US"/>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DA78A00-3EB5-4F46-A0AB-54A83CD2DCA5}" type="slidenum">
              <a:rPr lang="en-US" altLang="en-US" smtClean="0"/>
              <a:pPr eaLnBrk="1" hangingPunct="1"/>
              <a:t>8</a:t>
            </a:fld>
            <a:endParaRPr lang="en-US" altLang="en-US"/>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96F875F-C70A-4A74-87C7-152AF52AC708}" type="slidenum">
              <a:rPr lang="en-US" altLang="en-US" smtClean="0"/>
              <a:pPr eaLnBrk="1" hangingPunct="1"/>
              <a:t>9</a:t>
            </a:fld>
            <a:endParaRPr lang="en-US" altLang="en-US"/>
          </a:p>
        </p:txBody>
      </p:sp>
      <p:sp>
        <p:nvSpPr>
          <p:cNvPr id="256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en-US">
              <a:latin typeface="Calibri" pitchFamily="34" charset="0"/>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D2D3AC-E5E9-4979-88A0-6D39FE4890D8}" type="slidenum">
              <a:rPr lang="en-US" altLang="en-US" smtClean="0"/>
              <a:pPr eaLnBrk="1" hangingPunct="1"/>
              <a:t>10</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en-US">
              <a:latin typeface="Calibri" pitchFamily="34"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DDB366-CDFB-42E0-86CA-8E5A7BB09685}" type="slidenum">
              <a:rPr lang="en-US" altLang="en-US" smtClean="0"/>
              <a:pPr eaLnBrk="1" hangingPunct="1"/>
              <a:t>11</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en-US">
              <a:latin typeface="Calibri" pitchFamily="34" charset="0"/>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BED2DD-15D3-46E3-9E29-7C012A65BC31}" type="slidenum">
              <a:rPr lang="en-US" altLang="en-US" smtClean="0"/>
              <a:pPr eaLnBrk="1" hangingPunct="1"/>
              <a:t>12</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en-US">
              <a:latin typeface="Calibri" pitchFamily="34"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57A53DF-A9A9-49FE-8367-27D0A24BDE5A}" type="slidenum">
              <a:rPr lang="en-US" altLang="en-US" smtClean="0"/>
              <a:pPr eaLnBrk="1" hangingPunct="1"/>
              <a:t>13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5F565F5-3D92-4532-88A3-7035237AE56C}" type="datetimeFigureOut">
              <a:rPr lang="en-US"/>
              <a:pPr>
                <a:defRPr/>
              </a:pPr>
              <a:t>8/26/2021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8E30A8-24AB-4D8D-A741-D227E95A1977}" type="slidenum">
              <a:rPr lang="en-US"/>
              <a:pPr>
                <a:defRPr/>
              </a:pPr>
              <a:t>‹#›</a:t>
            </a:fld>
            <a:endParaRPr lang="en-US"/>
          </a:p>
        </p:txBody>
      </p:sp>
    </p:spTree>
    <p:extLst>
      <p:ext uri="{BB962C8B-B14F-4D97-AF65-F5344CB8AC3E}">
        <p14:creationId xmlns:p14="http://schemas.microsoft.com/office/powerpoint/2010/main" val="2902454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7F473B7-2C02-456E-9B5D-DF5B0934BD05}" type="datetimeFigureOut">
              <a:rPr lang="en-US"/>
              <a:pPr>
                <a:defRPr/>
              </a:pPr>
              <a:t>8/26/2021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5D8955-A82F-4683-86D7-353E9B12E3BA}" type="slidenum">
              <a:rPr lang="en-US"/>
              <a:pPr>
                <a:defRPr/>
              </a:pPr>
              <a:t>‹#›</a:t>
            </a:fld>
            <a:endParaRPr lang="en-US"/>
          </a:p>
        </p:txBody>
      </p:sp>
    </p:spTree>
    <p:extLst>
      <p:ext uri="{BB962C8B-B14F-4D97-AF65-F5344CB8AC3E}">
        <p14:creationId xmlns:p14="http://schemas.microsoft.com/office/powerpoint/2010/main" val="56274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2D106A9-7483-4D2B-8BAA-8831CC9A4DBD}" type="datetimeFigureOut">
              <a:rPr lang="en-US"/>
              <a:pPr>
                <a:defRPr/>
              </a:pPr>
              <a:t>8/26/2021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738110-7BC0-439D-8DBC-3B89F2592BD1}" type="slidenum">
              <a:rPr lang="en-US"/>
              <a:pPr>
                <a:defRPr/>
              </a:pPr>
              <a:t>‹#›</a:t>
            </a:fld>
            <a:endParaRPr lang="en-US"/>
          </a:p>
        </p:txBody>
      </p:sp>
    </p:spTree>
    <p:extLst>
      <p:ext uri="{BB962C8B-B14F-4D97-AF65-F5344CB8AC3E}">
        <p14:creationId xmlns:p14="http://schemas.microsoft.com/office/powerpoint/2010/main" val="848105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a:defRPr/>
            </a:lvl1pPr>
          </a:lstStyle>
          <a:p>
            <a:pPr>
              <a:defRPr/>
            </a:pPr>
            <a:fld id="{BFE9690E-04E4-4982-BA3D-96811DE5611B}" type="slidenum">
              <a:rPr lang="en-US" altLang="en-US"/>
              <a:pPr>
                <a:defRPr/>
              </a:pPr>
              <a:t>‹#›</a:t>
            </a:fld>
            <a:endParaRPr lang="en-US" altLang="en-US"/>
          </a:p>
        </p:txBody>
      </p:sp>
    </p:spTree>
    <p:extLst>
      <p:ext uri="{BB962C8B-B14F-4D97-AF65-F5344CB8AC3E}">
        <p14:creationId xmlns:p14="http://schemas.microsoft.com/office/powerpoint/2010/main" val="4020044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21182B-C64A-470D-BCB1-88C97CAA94D0}" type="datetimeFigureOut">
              <a:rPr lang="en-US"/>
              <a:pPr>
                <a:defRPr/>
              </a:pPr>
              <a:t>8/26/2021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FAB0BD-7756-4699-8F7B-E3D682287014}" type="slidenum">
              <a:rPr lang="en-US"/>
              <a:pPr>
                <a:defRPr/>
              </a:pPr>
              <a:t>‹#›</a:t>
            </a:fld>
            <a:endParaRPr lang="en-US"/>
          </a:p>
        </p:txBody>
      </p:sp>
    </p:spTree>
    <p:extLst>
      <p:ext uri="{BB962C8B-B14F-4D97-AF65-F5344CB8AC3E}">
        <p14:creationId xmlns:p14="http://schemas.microsoft.com/office/powerpoint/2010/main" val="3578011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5987BE6-0785-4504-8355-97E30EBED0D4}" type="datetimeFigureOut">
              <a:rPr lang="en-US"/>
              <a:pPr>
                <a:defRPr/>
              </a:pPr>
              <a:t>8/26/2021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629D30-664B-41DC-8C54-BDE211B1E9A6}" type="slidenum">
              <a:rPr lang="en-US"/>
              <a:pPr>
                <a:defRPr/>
              </a:pPr>
              <a:t>‹#›</a:t>
            </a:fld>
            <a:endParaRPr lang="en-US"/>
          </a:p>
        </p:txBody>
      </p:sp>
    </p:spTree>
    <p:extLst>
      <p:ext uri="{BB962C8B-B14F-4D97-AF65-F5344CB8AC3E}">
        <p14:creationId xmlns:p14="http://schemas.microsoft.com/office/powerpoint/2010/main" val="326924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E92BD0C-AF80-4705-B166-2981050208D7}" type="datetimeFigureOut">
              <a:rPr lang="en-US"/>
              <a:pPr>
                <a:defRPr/>
              </a:pPr>
              <a:t>8/26/2021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F0FA50-697C-4CCB-A597-9823EE8ED8BB}" type="slidenum">
              <a:rPr lang="en-US"/>
              <a:pPr>
                <a:defRPr/>
              </a:pPr>
              <a:t>‹#›</a:t>
            </a:fld>
            <a:endParaRPr lang="en-US"/>
          </a:p>
        </p:txBody>
      </p:sp>
    </p:spTree>
    <p:extLst>
      <p:ext uri="{BB962C8B-B14F-4D97-AF65-F5344CB8AC3E}">
        <p14:creationId xmlns:p14="http://schemas.microsoft.com/office/powerpoint/2010/main" val="3995991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756BA65-D001-4FC5-97D4-1F1A0149B6E3}" type="datetimeFigureOut">
              <a:rPr lang="en-US"/>
              <a:pPr>
                <a:defRPr/>
              </a:pPr>
              <a:t>8/26/2021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A63527B-21D0-432F-B4FC-58F2E5ADE426}" type="slidenum">
              <a:rPr lang="en-US"/>
              <a:pPr>
                <a:defRPr/>
              </a:pPr>
              <a:t>‹#›</a:t>
            </a:fld>
            <a:endParaRPr lang="en-US"/>
          </a:p>
        </p:txBody>
      </p:sp>
    </p:spTree>
    <p:extLst>
      <p:ext uri="{BB962C8B-B14F-4D97-AF65-F5344CB8AC3E}">
        <p14:creationId xmlns:p14="http://schemas.microsoft.com/office/powerpoint/2010/main" val="304555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70444F1-031B-4261-AD9B-43511004D038}" type="datetimeFigureOut">
              <a:rPr lang="en-US"/>
              <a:pPr>
                <a:defRPr/>
              </a:pPr>
              <a:t>8/26/2021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9F70207-B5D4-4082-B2DD-F7C5239684FE}" type="slidenum">
              <a:rPr lang="en-US"/>
              <a:pPr>
                <a:defRPr/>
              </a:pPr>
              <a:t>‹#›</a:t>
            </a:fld>
            <a:endParaRPr lang="en-US"/>
          </a:p>
        </p:txBody>
      </p:sp>
    </p:spTree>
    <p:extLst>
      <p:ext uri="{BB962C8B-B14F-4D97-AF65-F5344CB8AC3E}">
        <p14:creationId xmlns:p14="http://schemas.microsoft.com/office/powerpoint/2010/main" val="775910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B97B30-DEE6-4CF3-8CCE-8095A01DD94C}" type="datetimeFigureOut">
              <a:rPr lang="en-US"/>
              <a:pPr>
                <a:defRPr/>
              </a:pPr>
              <a:t>8/26/2021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8B06690-F5EF-47CE-97AA-F7222703D06D}" type="slidenum">
              <a:rPr lang="en-US"/>
              <a:pPr>
                <a:defRPr/>
              </a:pPr>
              <a:t>‹#›</a:t>
            </a:fld>
            <a:endParaRPr lang="en-US"/>
          </a:p>
        </p:txBody>
      </p:sp>
    </p:spTree>
    <p:extLst>
      <p:ext uri="{BB962C8B-B14F-4D97-AF65-F5344CB8AC3E}">
        <p14:creationId xmlns:p14="http://schemas.microsoft.com/office/powerpoint/2010/main" val="3034744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61027DB-C12F-4072-8657-FE12A268A780}" type="datetimeFigureOut">
              <a:rPr lang="en-US"/>
              <a:pPr>
                <a:defRPr/>
              </a:pPr>
              <a:t>8/26/2021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DFBC12-8343-47D3-B51D-B0FAA0C8796B}" type="slidenum">
              <a:rPr lang="en-US"/>
              <a:pPr>
                <a:defRPr/>
              </a:pPr>
              <a:t>‹#›</a:t>
            </a:fld>
            <a:endParaRPr lang="en-US"/>
          </a:p>
        </p:txBody>
      </p:sp>
    </p:spTree>
    <p:extLst>
      <p:ext uri="{BB962C8B-B14F-4D97-AF65-F5344CB8AC3E}">
        <p14:creationId xmlns:p14="http://schemas.microsoft.com/office/powerpoint/2010/main" val="393976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2DF9741-52DF-4659-817E-4B3A6F549DBC}" type="datetimeFigureOut">
              <a:rPr lang="en-US"/>
              <a:pPr>
                <a:defRPr/>
              </a:pPr>
              <a:t>8/26/2021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6C732F-638D-4241-AC63-F992DABBB321}" type="slidenum">
              <a:rPr lang="en-US"/>
              <a:pPr>
                <a:defRPr/>
              </a:pPr>
              <a:t>‹#›</a:t>
            </a:fld>
            <a:endParaRPr lang="en-US"/>
          </a:p>
        </p:txBody>
      </p:sp>
    </p:spTree>
    <p:extLst>
      <p:ext uri="{BB962C8B-B14F-4D97-AF65-F5344CB8AC3E}">
        <p14:creationId xmlns:p14="http://schemas.microsoft.com/office/powerpoint/2010/main" val="1958925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8820E11-2F76-44A5-80ED-5220BB2C5A4B}" type="datetimeFigureOut">
              <a:rPr lang="en-US"/>
              <a:pPr>
                <a:defRPr/>
              </a:pPr>
              <a:t>8/26/2021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9CBC220-207F-4AFF-882F-5CB6B623D8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image" Target="../media/image14.png"/><Relationship Id="rId7" Type="http://schemas.openxmlformats.org/officeDocument/2006/relationships/image" Target="../media/image16.w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oleObject" Target="../embeddings/oleObject22.bin"/><Relationship Id="rId5" Type="http://schemas.openxmlformats.org/officeDocument/2006/relationships/image" Target="../media/image15.wmf"/><Relationship Id="rId4" Type="http://schemas.openxmlformats.org/officeDocument/2006/relationships/oleObject" Target="../embeddings/oleObject21.bin"/><Relationship Id="rId9" Type="http://schemas.openxmlformats.org/officeDocument/2006/relationships/image" Target="../media/image17.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oleObject" Target="../embeddings/oleObject24.bin"/><Relationship Id="rId7" Type="http://schemas.openxmlformats.org/officeDocument/2006/relationships/oleObject" Target="../embeddings/oleObject26.bin"/><Relationship Id="rId12" Type="http://schemas.openxmlformats.org/officeDocument/2006/relationships/oleObject" Target="../embeddings/oleObject30.bin"/><Relationship Id="rId2"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image" Target="../media/image19.wmf"/><Relationship Id="rId11" Type="http://schemas.openxmlformats.org/officeDocument/2006/relationships/oleObject" Target="../embeddings/oleObject29.bin"/><Relationship Id="rId5" Type="http://schemas.openxmlformats.org/officeDocument/2006/relationships/oleObject" Target="../embeddings/oleObject25.bin"/><Relationship Id="rId10" Type="http://schemas.openxmlformats.org/officeDocument/2006/relationships/image" Target="../media/image20.wmf"/><Relationship Id="rId4" Type="http://schemas.openxmlformats.org/officeDocument/2006/relationships/image" Target="../media/image18.wmf"/><Relationship Id="rId9" Type="http://schemas.openxmlformats.org/officeDocument/2006/relationships/oleObject" Target="../embeddings/oleObject28.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2.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3.gif"/><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11.wmf"/><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8.wmf"/><Relationship Id="rId11" Type="http://schemas.openxmlformats.org/officeDocument/2006/relationships/oleObject" Target="../embeddings/oleObject6.bin"/><Relationship Id="rId5" Type="http://schemas.openxmlformats.org/officeDocument/2006/relationships/oleObject" Target="../embeddings/oleObject3.bin"/><Relationship Id="rId15" Type="http://schemas.openxmlformats.org/officeDocument/2006/relationships/oleObject" Target="../embeddings/oleObject8.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5.bin"/><Relationship Id="rId14" Type="http://schemas.openxmlformats.org/officeDocument/2006/relationships/image" Target="../media/image12.wmf"/></Relationships>
</file>

<file path=ppt/slides/_rels/slide8.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1.wmf"/><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8.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image" Target="../media/image13.png"/><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12.bin"/><Relationship Id="rId14" Type="http://schemas.openxmlformats.org/officeDocument/2006/relationships/image" Target="../media/image12.wmf"/></Relationships>
</file>

<file path=ppt/slides/_rels/slide9.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20.bin"/><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wmf"/><Relationship Id="rId11" Type="http://schemas.openxmlformats.org/officeDocument/2006/relationships/oleObject" Target="../embeddings/oleObject19.bin"/><Relationship Id="rId5" Type="http://schemas.openxmlformats.org/officeDocument/2006/relationships/oleObject" Target="../embeddings/oleObject16.bin"/><Relationship Id="rId15" Type="http://schemas.openxmlformats.org/officeDocument/2006/relationships/image" Target="../media/image13.png"/><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18.bin"/><Relationship Id="rId1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88F4A-0A00-494D-90B4-BE458C570086}"/>
              </a:ext>
            </a:extLst>
          </p:cNvPr>
          <p:cNvSpPr>
            <a:spLocks noGrp="1"/>
          </p:cNvSpPr>
          <p:nvPr>
            <p:ph type="title"/>
          </p:nvPr>
        </p:nvSpPr>
        <p:spPr>
          <a:xfrm>
            <a:off x="457200" y="274638"/>
            <a:ext cx="8229600" cy="674472"/>
          </a:xfrm>
        </p:spPr>
        <p:txBody>
          <a:bodyPr/>
          <a:lstStyle/>
          <a:p>
            <a:r>
              <a:rPr lang="en-US" sz="3600" b="1" i="1">
                <a:solidFill>
                  <a:srgbClr val="0000FF"/>
                </a:solidFill>
              </a:rPr>
              <a:t>NỘI DUNG GHI BÀI</a:t>
            </a:r>
            <a:endParaRPr lang="vi-VN" sz="3600" b="1" i="1">
              <a:solidFill>
                <a:srgbClr val="0000FF"/>
              </a:solidFill>
            </a:endParaRPr>
          </a:p>
        </p:txBody>
      </p:sp>
      <p:pic>
        <p:nvPicPr>
          <p:cNvPr id="4" name="Content Placeholder 3">
            <a:extLst>
              <a:ext uri="{FF2B5EF4-FFF2-40B4-BE49-F238E27FC236}">
                <a16:creationId xmlns:a16="http://schemas.microsoft.com/office/drawing/2014/main" id="{1B96A148-09F1-4B99-92AC-52EC875B1A4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949110"/>
            <a:ext cx="9144000" cy="5908890"/>
          </a:xfrm>
          <a:prstGeom prst="rect">
            <a:avLst/>
          </a:prstGeom>
        </p:spPr>
      </p:pic>
    </p:spTree>
    <p:extLst>
      <p:ext uri="{BB962C8B-B14F-4D97-AF65-F5344CB8AC3E}">
        <p14:creationId xmlns:p14="http://schemas.microsoft.com/office/powerpoint/2010/main" val="4037871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Content Placeholder 2"/>
          <p:cNvSpPr txBox="1">
            <a:spLocks/>
          </p:cNvSpPr>
          <p:nvPr/>
        </p:nvSpPr>
        <p:spPr bwMode="auto">
          <a:xfrm>
            <a:off x="533400" y="1716088"/>
            <a:ext cx="856297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800">
                <a:solidFill>
                  <a:srgbClr val="0000CC"/>
                </a:solidFill>
                <a:latin typeface="Times New Roman" pitchFamily="18" charset="0"/>
                <a:cs typeface="Times New Roman" pitchFamily="18" charset="0"/>
              </a:rPr>
              <a:t>Để ghi các số tự nhiên ta dùng mười chữ số: </a:t>
            </a:r>
            <a:r>
              <a:rPr lang="en-US" altLang="en-US" sz="2800">
                <a:solidFill>
                  <a:srgbClr val="FF0000"/>
                </a:solidFill>
                <a:latin typeface="Times New Roman" pitchFamily="18" charset="0"/>
                <a:cs typeface="Times New Roman" pitchFamily="18" charset="0"/>
              </a:rPr>
              <a:t>0; 1; 2; 3; 4; 5; 6; 7; 8; 9.</a:t>
            </a:r>
          </a:p>
          <a:p>
            <a:pPr eaLnBrk="1" hangingPunct="1">
              <a:spcBef>
                <a:spcPct val="20000"/>
              </a:spcBef>
              <a:buClr>
                <a:srgbClr val="0BD0D9"/>
              </a:buClr>
              <a:buSzPct val="95000"/>
            </a:pPr>
            <a:endParaRPr lang="en-US" altLang="en-US" sz="2800">
              <a:solidFill>
                <a:srgbClr val="0000CC"/>
              </a:solidFill>
              <a:latin typeface="Times New Roman" pitchFamily="18" charset="0"/>
              <a:cs typeface="Times New Roman" pitchFamily="18" charset="0"/>
            </a:endParaRPr>
          </a:p>
          <a:p>
            <a:pPr eaLnBrk="1" hangingPunct="1">
              <a:spcBef>
                <a:spcPct val="20000"/>
              </a:spcBef>
              <a:buClr>
                <a:srgbClr val="0BD0D9"/>
              </a:buClr>
              <a:buSzPct val="95000"/>
            </a:pPr>
            <a:endParaRPr lang="en-US" altLang="en-US" sz="2800">
              <a:solidFill>
                <a:srgbClr val="0000CC"/>
              </a:solidFill>
              <a:latin typeface="Times New Roman" pitchFamily="18" charset="0"/>
              <a:cs typeface="Times New Roman" pitchFamily="18" charset="0"/>
            </a:endParaRPr>
          </a:p>
        </p:txBody>
      </p:sp>
      <p:sp>
        <p:nvSpPr>
          <p:cNvPr id="1030" name="Content Placeholder 2"/>
          <p:cNvSpPr txBox="1">
            <a:spLocks/>
          </p:cNvSpPr>
          <p:nvPr/>
        </p:nvSpPr>
        <p:spPr bwMode="auto">
          <a:xfrm>
            <a:off x="25400" y="3124200"/>
            <a:ext cx="8839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buClr>
                <a:srgbClr val="0BD0D9"/>
              </a:buClr>
              <a:buSzPct val="95000"/>
            </a:pPr>
            <a:r>
              <a:rPr lang="en-US" altLang="en-US" sz="2800">
                <a:solidFill>
                  <a:srgbClr val="0000CC"/>
                </a:solidFill>
                <a:latin typeface="Times New Roman" pitchFamily="18" charset="0"/>
                <a:cs typeface="Times New Roman" pitchFamily="18" charset="0"/>
              </a:rPr>
              <a:t>		- Khi viết các số tự nhiên có từ năm chữ số trở lên, người ta thường viết tách riêng từng nhóm ba chữ số kể từ phải sang trái cho dễ đọc.</a:t>
            </a:r>
          </a:p>
          <a:p>
            <a:pPr algn="just" eaLnBrk="1" hangingPunct="1">
              <a:spcBef>
                <a:spcPct val="20000"/>
              </a:spcBef>
              <a:buClr>
                <a:srgbClr val="0BD0D9"/>
              </a:buClr>
              <a:buSzPct val="95000"/>
            </a:pPr>
            <a:endParaRPr lang="en-US" altLang="en-US" sz="2800">
              <a:solidFill>
                <a:srgbClr val="0000CC"/>
              </a:solidFill>
              <a:latin typeface="Times New Roman" pitchFamily="18" charset="0"/>
              <a:cs typeface="Times New Roman" pitchFamily="18" charset="0"/>
            </a:endParaRPr>
          </a:p>
          <a:p>
            <a:pPr algn="just" eaLnBrk="1" hangingPunct="1">
              <a:spcBef>
                <a:spcPct val="20000"/>
              </a:spcBef>
              <a:buClr>
                <a:srgbClr val="0BD0D9"/>
              </a:buClr>
              <a:buSzPct val="95000"/>
            </a:pPr>
            <a:endParaRPr lang="en-US" altLang="en-US" sz="2800">
              <a:solidFill>
                <a:srgbClr val="0000CC"/>
              </a:solidFill>
              <a:latin typeface="Times New Roman" pitchFamily="18" charset="0"/>
              <a:cs typeface="Times New Roman" pitchFamily="18" charset="0"/>
            </a:endParaRPr>
          </a:p>
        </p:txBody>
      </p:sp>
      <p:pic>
        <p:nvPicPr>
          <p:cNvPr id="13316"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6705600"/>
            <a:ext cx="5219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9"/>
          <p:cNvSpPr>
            <a:spLocks noChangeArrowheads="1"/>
          </p:cNvSpPr>
          <p:nvPr/>
        </p:nvSpPr>
        <p:spPr bwMode="auto">
          <a:xfrm>
            <a:off x="152400" y="2646363"/>
            <a:ext cx="12906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3200" u="sng">
                <a:solidFill>
                  <a:srgbClr val="FF0000"/>
                </a:solidFill>
                <a:latin typeface="Times New Roman" pitchFamily="18" charset="0"/>
                <a:cs typeface="Times New Roman" pitchFamily="18" charset="0"/>
              </a:rPr>
              <a:t>Chú ý:</a:t>
            </a:r>
            <a:endParaRPr lang="en-US" altLang="en-US" sz="3200">
              <a:latin typeface="Times New Roman" pitchFamily="18" charset="0"/>
              <a:cs typeface="Times New Roman" pitchFamily="18" charset="0"/>
            </a:endParaRPr>
          </a:p>
        </p:txBody>
      </p:sp>
      <p:sp>
        <p:nvSpPr>
          <p:cNvPr id="1033" name="Content Placeholder 2"/>
          <p:cNvSpPr txBox="1">
            <a:spLocks/>
          </p:cNvSpPr>
          <p:nvPr/>
        </p:nvSpPr>
        <p:spPr bwMode="auto">
          <a:xfrm>
            <a:off x="25400" y="4800600"/>
            <a:ext cx="8686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buClr>
                <a:srgbClr val="0BD0D9"/>
              </a:buClr>
              <a:buSzPct val="95000"/>
            </a:pPr>
            <a:r>
              <a:rPr lang="en-US" altLang="en-US" sz="2800">
                <a:solidFill>
                  <a:srgbClr val="0000CC"/>
                </a:solidFill>
                <a:latin typeface="Times New Roman" pitchFamily="18" charset="0"/>
                <a:cs typeface="Times New Roman" pitchFamily="18" charset="0"/>
              </a:rPr>
              <a:t>		- Cần phân biệt: số với chữ số, số chục với chữ số hàng chục, số trăm với chữ số hàng trăm….</a:t>
            </a:r>
          </a:p>
          <a:p>
            <a:pPr algn="just" eaLnBrk="1" hangingPunct="1">
              <a:spcBef>
                <a:spcPct val="20000"/>
              </a:spcBef>
              <a:buClr>
                <a:srgbClr val="0BD0D9"/>
              </a:buClr>
              <a:buSzPct val="95000"/>
            </a:pPr>
            <a:endParaRPr lang="en-US" altLang="en-US" sz="2800">
              <a:solidFill>
                <a:srgbClr val="0000CC"/>
              </a:solidFill>
              <a:latin typeface="Times New Roman" pitchFamily="18" charset="0"/>
              <a:cs typeface="Times New Roman" pitchFamily="18" charset="0"/>
            </a:endParaRPr>
          </a:p>
          <a:p>
            <a:pPr algn="just" eaLnBrk="1" hangingPunct="1">
              <a:spcBef>
                <a:spcPct val="20000"/>
              </a:spcBef>
              <a:buClr>
                <a:srgbClr val="0BD0D9"/>
              </a:buClr>
              <a:buSzPct val="95000"/>
            </a:pPr>
            <a:endParaRPr lang="en-US" altLang="en-US" sz="2800">
              <a:solidFill>
                <a:srgbClr val="0000CC"/>
              </a:solidFill>
              <a:latin typeface="Times New Roman" pitchFamily="18" charset="0"/>
              <a:cs typeface="Times New Roman" pitchFamily="18" charset="0"/>
            </a:endParaRPr>
          </a:p>
        </p:txBody>
      </p:sp>
      <p:sp>
        <p:nvSpPr>
          <p:cNvPr id="13319"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13320" name="TextBox 4"/>
          <p:cNvSpPr txBox="1">
            <a:spLocks noChangeArrowheads="1"/>
          </p:cNvSpPr>
          <p:nvPr/>
        </p:nvSpPr>
        <p:spPr bwMode="auto">
          <a:xfrm>
            <a:off x="50800" y="550863"/>
            <a:ext cx="675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Ghi số tự nhiên</a:t>
            </a:r>
          </a:p>
        </p:txBody>
      </p:sp>
      <p:sp>
        <p:nvSpPr>
          <p:cNvPr id="14" name="Content Placeholder 2"/>
          <p:cNvSpPr txBox="1">
            <a:spLocks/>
          </p:cNvSpPr>
          <p:nvPr/>
        </p:nvSpPr>
        <p:spPr bwMode="auto">
          <a:xfrm>
            <a:off x="238125" y="1106488"/>
            <a:ext cx="44735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800" b="1">
                <a:latin typeface="Times New Roman" pitchFamily="18" charset="0"/>
                <a:cs typeface="Times New Roman" pitchFamily="18" charset="0"/>
              </a:rPr>
              <a:t>a) Hệ thập phân: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box(in)">
                                      <p:cBhvr>
                                        <p:cTn id="12" dur="500"/>
                                        <p:tgtEl>
                                          <p:spTgt spid="10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32"/>
                                        </p:tgtEl>
                                        <p:attrNameLst>
                                          <p:attrName>style.visibility</p:attrName>
                                        </p:attrNameLst>
                                      </p:cBhvr>
                                      <p:to>
                                        <p:strVal val="visible"/>
                                      </p:to>
                                    </p:set>
                                    <p:animEffect transition="in" filter="box(in)">
                                      <p:cBhvr>
                                        <p:cTn id="17" dur="500"/>
                                        <p:tgtEl>
                                          <p:spTgt spid="103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30"/>
                                        </p:tgtEl>
                                        <p:attrNameLst>
                                          <p:attrName>style.visibility</p:attrName>
                                        </p:attrNameLst>
                                      </p:cBhvr>
                                      <p:to>
                                        <p:strVal val="visible"/>
                                      </p:to>
                                    </p:set>
                                    <p:animEffect transition="in" filter="box(in)">
                                      <p:cBhvr>
                                        <p:cTn id="22" dur="500"/>
                                        <p:tgtEl>
                                          <p:spTgt spid="103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33"/>
                                        </p:tgtEl>
                                        <p:attrNameLst>
                                          <p:attrName>style.visibility</p:attrName>
                                        </p:attrNameLst>
                                      </p:cBhvr>
                                      <p:to>
                                        <p:strVal val="visible"/>
                                      </p:to>
                                    </p:set>
                                    <p:animEffect transition="in" filter="box(in)">
                                      <p:cBhvr>
                                        <p:cTn id="27" dur="500"/>
                                        <p:tgtEl>
                                          <p:spTgt spid="1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p:bldP spid="1030" grpId="0"/>
      <p:bldP spid="1032" grpId="0"/>
      <p:bldP spid="103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6705600"/>
            <a:ext cx="5219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167" name="Object 9"/>
          <p:cNvGraphicFramePr>
            <a:graphicFrameLocks noChangeAspect="1"/>
          </p:cNvGraphicFramePr>
          <p:nvPr/>
        </p:nvGraphicFramePr>
        <p:xfrm>
          <a:off x="1892300" y="4343400"/>
          <a:ext cx="4953000" cy="588963"/>
        </p:xfrm>
        <a:graphic>
          <a:graphicData uri="http://schemas.openxmlformats.org/presentationml/2006/ole">
            <mc:AlternateContent xmlns:mc="http://schemas.openxmlformats.org/markup-compatibility/2006">
              <mc:Choice xmlns:v="urn:schemas-microsoft-com:vml" Requires="v">
                <p:oleObj name="Equation" r:id="rId4" imgW="2400300" imgH="279400" progId="Equation.DSMT4">
                  <p:embed/>
                </p:oleObj>
              </mc:Choice>
              <mc:Fallback>
                <p:oleObj name="Equation" r:id="rId4" imgW="2400300" imgH="279400" progId="Equation.DSMT4">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2300" y="4343400"/>
                        <a:ext cx="4953000"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9"/>
          <p:cNvGraphicFramePr>
            <a:graphicFrameLocks noChangeAspect="1"/>
          </p:cNvGraphicFramePr>
          <p:nvPr/>
        </p:nvGraphicFramePr>
        <p:xfrm>
          <a:off x="1924050" y="3657600"/>
          <a:ext cx="3962400" cy="614363"/>
        </p:xfrm>
        <a:graphic>
          <a:graphicData uri="http://schemas.openxmlformats.org/presentationml/2006/ole">
            <mc:AlternateContent xmlns:mc="http://schemas.openxmlformats.org/markup-compatibility/2006">
              <mc:Choice xmlns:v="urn:schemas-microsoft-com:vml" Requires="v">
                <p:oleObj name="Equation" r:id="rId6" imgW="1841500" imgH="279400" progId="Equation.DSMT4">
                  <p:embed/>
                </p:oleObj>
              </mc:Choice>
              <mc:Fallback>
                <p:oleObj name="Equation" r:id="rId6" imgW="1841500" imgH="279400" progId="Equation.DSMT4">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4050" y="3657600"/>
                        <a:ext cx="39624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9"/>
          <p:cNvGraphicFramePr>
            <a:graphicFrameLocks noChangeAspect="1"/>
          </p:cNvGraphicFramePr>
          <p:nvPr/>
        </p:nvGraphicFramePr>
        <p:xfrm>
          <a:off x="2152650" y="5029200"/>
          <a:ext cx="6400800" cy="592138"/>
        </p:xfrm>
        <a:graphic>
          <a:graphicData uri="http://schemas.openxmlformats.org/presentationml/2006/ole">
            <mc:AlternateContent xmlns:mc="http://schemas.openxmlformats.org/markup-compatibility/2006">
              <mc:Choice xmlns:v="urn:schemas-microsoft-com:vml" Requires="v">
                <p:oleObj name="Equation" r:id="rId8" imgW="3086100" imgH="279400" progId="Equation.DSMT4">
                  <p:embed/>
                </p:oleObj>
              </mc:Choice>
              <mc:Fallback>
                <p:oleObj name="Equation" r:id="rId8" imgW="3086100" imgH="279400"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52650" y="5029200"/>
                        <a:ext cx="64008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61" name="Text Box 13"/>
          <p:cNvSpPr txBox="1">
            <a:spLocks noChangeArrowheads="1"/>
          </p:cNvSpPr>
          <p:nvPr/>
        </p:nvSpPr>
        <p:spPr bwMode="auto">
          <a:xfrm>
            <a:off x="238125" y="1812925"/>
            <a:ext cx="90582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solidFill>
                  <a:srgbClr val="000000"/>
                </a:solidFill>
                <a:latin typeface="Times New Roman" pitchFamily="18" charset="0"/>
                <a:cs typeface="Times New Roman" pitchFamily="18" charset="0"/>
              </a:rPr>
              <a:t>-Mỗi chữ số trong một số ở những vị trí khác nhau có những giá trị khác nhau.</a:t>
            </a:r>
          </a:p>
        </p:txBody>
      </p:sp>
      <p:sp>
        <p:nvSpPr>
          <p:cNvPr id="2062" name="Text Box 14"/>
          <p:cNvSpPr txBox="1">
            <a:spLocks noChangeArrowheads="1"/>
          </p:cNvSpPr>
          <p:nvPr/>
        </p:nvSpPr>
        <p:spPr bwMode="auto">
          <a:xfrm>
            <a:off x="2152650" y="3016250"/>
            <a:ext cx="350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solidFill>
                  <a:srgbClr val="0033CC"/>
                </a:solidFill>
                <a:latin typeface="Times New Roman" pitchFamily="18" charset="0"/>
                <a:cs typeface="Times New Roman" pitchFamily="18" charset="0"/>
              </a:rPr>
              <a:t>333 = 300 + 30 + 3</a:t>
            </a:r>
          </a:p>
        </p:txBody>
      </p:sp>
      <p:sp>
        <p:nvSpPr>
          <p:cNvPr id="2063" name="Text Box 15"/>
          <p:cNvSpPr txBox="1">
            <a:spLocks noChangeArrowheads="1"/>
          </p:cNvSpPr>
          <p:nvPr/>
        </p:nvSpPr>
        <p:spPr bwMode="auto">
          <a:xfrm>
            <a:off x="1103313" y="3021013"/>
            <a:ext cx="1371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800">
                <a:solidFill>
                  <a:srgbClr val="0033CC"/>
                </a:solidFill>
                <a:latin typeface="Times New Roman" pitchFamily="18" charset="0"/>
                <a:cs typeface="Times New Roman" pitchFamily="18" charset="0"/>
              </a:rPr>
              <a:t>Ví dụ:</a:t>
            </a:r>
          </a:p>
        </p:txBody>
      </p:sp>
      <p:sp>
        <p:nvSpPr>
          <p:cNvPr id="14345"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14346" name="TextBox 4"/>
          <p:cNvSpPr txBox="1">
            <a:spLocks noChangeArrowheads="1"/>
          </p:cNvSpPr>
          <p:nvPr/>
        </p:nvSpPr>
        <p:spPr bwMode="auto">
          <a:xfrm>
            <a:off x="50800" y="550863"/>
            <a:ext cx="675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Ghi số tự nhiên</a:t>
            </a:r>
          </a:p>
        </p:txBody>
      </p:sp>
      <p:sp>
        <p:nvSpPr>
          <p:cNvPr id="14347" name="Content Placeholder 2"/>
          <p:cNvSpPr txBox="1">
            <a:spLocks/>
          </p:cNvSpPr>
          <p:nvPr/>
        </p:nvSpPr>
        <p:spPr bwMode="auto">
          <a:xfrm>
            <a:off x="238125" y="1139992"/>
            <a:ext cx="44735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800" b="1">
                <a:latin typeface="Times New Roman" pitchFamily="18" charset="0"/>
                <a:cs typeface="Times New Roman" pitchFamily="18" charset="0"/>
              </a:rPr>
              <a:t>a) Hệ thập phân: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61"/>
                                        </p:tgtEl>
                                        <p:attrNameLst>
                                          <p:attrName>style.visibility</p:attrName>
                                        </p:attrNameLst>
                                      </p:cBhvr>
                                      <p:to>
                                        <p:strVal val="visible"/>
                                      </p:to>
                                    </p:set>
                                    <p:animEffect transition="in" filter="box(in)">
                                      <p:cBhvr>
                                        <p:cTn id="7" dur="500"/>
                                        <p:tgtEl>
                                          <p:spTgt spid="20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63"/>
                                        </p:tgtEl>
                                        <p:attrNameLst>
                                          <p:attrName>style.visibility</p:attrName>
                                        </p:attrNameLst>
                                      </p:cBhvr>
                                      <p:to>
                                        <p:strVal val="visible"/>
                                      </p:to>
                                    </p:set>
                                    <p:animEffect transition="in" filter="box(in)">
                                      <p:cBhvr>
                                        <p:cTn id="12" dur="500"/>
                                        <p:tgtEl>
                                          <p:spTgt spid="20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062"/>
                                        </p:tgtEl>
                                        <p:attrNameLst>
                                          <p:attrName>style.visibility</p:attrName>
                                        </p:attrNameLst>
                                      </p:cBhvr>
                                      <p:to>
                                        <p:strVal val="visible"/>
                                      </p:to>
                                    </p:set>
                                    <p:animEffect transition="in" filter="box(in)">
                                      <p:cBhvr>
                                        <p:cTn id="17" dur="500"/>
                                        <p:tgtEl>
                                          <p:spTgt spid="20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ox(in)">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6167"/>
                                        </p:tgtEl>
                                        <p:attrNameLst>
                                          <p:attrName>style.visibility</p:attrName>
                                        </p:attrNameLst>
                                      </p:cBhvr>
                                      <p:to>
                                        <p:strVal val="visible"/>
                                      </p:to>
                                    </p:set>
                                    <p:animEffect transition="in" filter="box(in)">
                                      <p:cBhvr>
                                        <p:cTn id="27" dur="500"/>
                                        <p:tgtEl>
                                          <p:spTgt spid="616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in)">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1" grpId="0"/>
      <p:bldP spid="2062" grpId="0"/>
      <p:bldP spid="206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17" name="Group 145"/>
          <p:cNvGraphicFramePr>
            <a:graphicFrameLocks noGrp="1"/>
          </p:cNvGraphicFramePr>
          <p:nvPr/>
        </p:nvGraphicFramePr>
        <p:xfrm>
          <a:off x="139700" y="1981200"/>
          <a:ext cx="8851900" cy="1889125"/>
        </p:xfrm>
        <a:graphic>
          <a:graphicData uri="http://schemas.openxmlformats.org/drawingml/2006/table">
            <a:tbl>
              <a:tblPr/>
              <a:tblGrid>
                <a:gridCol w="1231900">
                  <a:extLst>
                    <a:ext uri="{9D8B030D-6E8A-4147-A177-3AD203B41FA5}">
                      <a16:colId xmlns:a16="http://schemas.microsoft.com/office/drawing/2014/main" val="20000"/>
                    </a:ext>
                  </a:extLst>
                </a:gridCol>
                <a:gridCol w="520700">
                  <a:extLst>
                    <a:ext uri="{9D8B030D-6E8A-4147-A177-3AD203B41FA5}">
                      <a16:colId xmlns:a16="http://schemas.microsoft.com/office/drawing/2014/main" val="20001"/>
                    </a:ext>
                  </a:extLst>
                </a:gridCol>
                <a:gridCol w="741363">
                  <a:extLst>
                    <a:ext uri="{9D8B030D-6E8A-4147-A177-3AD203B41FA5}">
                      <a16:colId xmlns:a16="http://schemas.microsoft.com/office/drawing/2014/main" val="20002"/>
                    </a:ext>
                  </a:extLst>
                </a:gridCol>
                <a:gridCol w="642937">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20008"/>
                    </a:ext>
                  </a:extLst>
                </a:gridCol>
                <a:gridCol w="838200">
                  <a:extLst>
                    <a:ext uri="{9D8B030D-6E8A-4147-A177-3AD203B41FA5}">
                      <a16:colId xmlns:a16="http://schemas.microsoft.com/office/drawing/2014/main" val="20009"/>
                    </a:ext>
                  </a:extLst>
                </a:gridCol>
                <a:gridCol w="838200">
                  <a:extLst>
                    <a:ext uri="{9D8B030D-6E8A-4147-A177-3AD203B41FA5}">
                      <a16:colId xmlns:a16="http://schemas.microsoft.com/office/drawing/2014/main" val="20010"/>
                    </a:ext>
                  </a:extLst>
                </a:gridCol>
              </a:tblGrid>
              <a:tr h="1066399">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Chữ</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số</a:t>
                      </a: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marL="72000"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I</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II</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III</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IV</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V</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VI</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VII</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VIII</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IX</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X</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extLst>
                  <a:ext uri="{0D108BD9-81ED-4DB2-BD59-A6C34878D82A}">
                    <a16:rowId xmlns:a16="http://schemas.microsoft.com/office/drawing/2014/main" val="10000"/>
                  </a:ext>
                </a:extLst>
              </a:tr>
              <a:tr h="822726">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001D31"/>
                          </a:solidFill>
                          <a:effectLst/>
                          <a:latin typeface="Times New Roman" panose="02020603050405020304" pitchFamily="18" charset="0"/>
                          <a:cs typeface="Times New Roman" panose="02020603050405020304" pitchFamily="18" charset="0"/>
                        </a:rPr>
                        <a:t>Giá trị </a:t>
                      </a:r>
                    </a:p>
                  </a:txBody>
                  <a:tcPr marL="72000"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001D31"/>
                          </a:solidFill>
                          <a:effectLst/>
                          <a:latin typeface="Times New Roman" panose="02020603050405020304" pitchFamily="18" charset="0"/>
                          <a:cs typeface="Times New Roman" panose="02020603050405020304" pitchFamily="18" charset="0"/>
                        </a:rPr>
                        <a:t>1</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001D31"/>
                          </a:solidFill>
                          <a:effectLst/>
                          <a:latin typeface="Times New Roman" panose="02020603050405020304" pitchFamily="18" charset="0"/>
                          <a:cs typeface="Times New Roman" panose="02020603050405020304" pitchFamily="18" charset="0"/>
                        </a:rPr>
                        <a:t>2</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001D31"/>
                          </a:solidFill>
                          <a:effectLst/>
                          <a:latin typeface="Times New Roman" panose="02020603050405020304" pitchFamily="18" charset="0"/>
                          <a:cs typeface="Times New Roman" panose="02020603050405020304" pitchFamily="18" charset="0"/>
                        </a:rPr>
                        <a:t>3</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001D31"/>
                          </a:solidFill>
                          <a:effectLst/>
                          <a:latin typeface="Times New Roman" panose="02020603050405020304" pitchFamily="18" charset="0"/>
                          <a:cs typeface="Times New Roman" panose="02020603050405020304" pitchFamily="18" charset="0"/>
                        </a:rPr>
                        <a:t>4</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001D31"/>
                          </a:solidFill>
                          <a:effectLst/>
                          <a:latin typeface="Times New Roman" panose="02020603050405020304" pitchFamily="18" charset="0"/>
                          <a:cs typeface="Times New Roman" panose="02020603050405020304" pitchFamily="18" charset="0"/>
                        </a:rPr>
                        <a:t>5</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001D31"/>
                          </a:solidFill>
                          <a:effectLst/>
                          <a:latin typeface="Times New Roman" panose="02020603050405020304" pitchFamily="18" charset="0"/>
                          <a:cs typeface="Times New Roman" panose="02020603050405020304" pitchFamily="18" charset="0"/>
                        </a:rPr>
                        <a:t>6</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7</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8</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9</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10</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extLst>
                  <a:ext uri="{0D108BD9-81ED-4DB2-BD59-A6C34878D82A}">
                    <a16:rowId xmlns:a16="http://schemas.microsoft.com/office/drawing/2014/main" val="10001"/>
                  </a:ext>
                </a:extLst>
              </a:tr>
            </a:tbl>
          </a:graphicData>
        </a:graphic>
      </p:graphicFrame>
      <p:sp>
        <p:nvSpPr>
          <p:cNvPr id="15400"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15401" name="TextBox 4"/>
          <p:cNvSpPr txBox="1">
            <a:spLocks noChangeArrowheads="1"/>
          </p:cNvSpPr>
          <p:nvPr/>
        </p:nvSpPr>
        <p:spPr bwMode="auto">
          <a:xfrm>
            <a:off x="50800" y="550863"/>
            <a:ext cx="675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Ghi số tự nhiên</a:t>
            </a:r>
          </a:p>
        </p:txBody>
      </p:sp>
      <p:sp>
        <p:nvSpPr>
          <p:cNvPr id="15402" name="Content Placeholder 2"/>
          <p:cNvSpPr txBox="1">
            <a:spLocks/>
          </p:cNvSpPr>
          <p:nvPr/>
        </p:nvSpPr>
        <p:spPr bwMode="auto">
          <a:xfrm>
            <a:off x="238125" y="1106488"/>
            <a:ext cx="44735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800" b="1">
                <a:latin typeface="Times New Roman" pitchFamily="18" charset="0"/>
                <a:cs typeface="Times New Roman" pitchFamily="18" charset="0"/>
              </a:rPr>
              <a:t>b) Hệ La Mã: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3217"/>
                                        </p:tgtEl>
                                        <p:attrNameLst>
                                          <p:attrName>style.visibility</p:attrName>
                                        </p:attrNameLst>
                                      </p:cBhvr>
                                      <p:to>
                                        <p:strVal val="visible"/>
                                      </p:to>
                                    </p:set>
                                    <p:animEffect transition="in" filter="box(in)">
                                      <p:cBhvr>
                                        <p:cTn id="7" dur="500"/>
                                        <p:tgtEl>
                                          <p:spTgt spid="3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17" name="Group 145"/>
          <p:cNvGraphicFramePr>
            <a:graphicFrameLocks noGrp="1"/>
          </p:cNvGraphicFramePr>
          <p:nvPr/>
        </p:nvGraphicFramePr>
        <p:xfrm>
          <a:off x="139700" y="1981200"/>
          <a:ext cx="8956674" cy="1951038"/>
        </p:xfrm>
        <a:graphic>
          <a:graphicData uri="http://schemas.openxmlformats.org/drawingml/2006/table">
            <a:tbl>
              <a:tblPr/>
              <a:tblGrid>
                <a:gridCol w="2109753">
                  <a:extLst>
                    <a:ext uri="{9D8B030D-6E8A-4147-A177-3AD203B41FA5}">
                      <a16:colId xmlns:a16="http://schemas.microsoft.com/office/drawing/2014/main" val="20000"/>
                    </a:ext>
                  </a:extLst>
                </a:gridCol>
                <a:gridCol w="729058">
                  <a:extLst>
                    <a:ext uri="{9D8B030D-6E8A-4147-A177-3AD203B41FA5}">
                      <a16:colId xmlns:a16="http://schemas.microsoft.com/office/drawing/2014/main" val="20001"/>
                    </a:ext>
                  </a:extLst>
                </a:gridCol>
                <a:gridCol w="60289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823482">
                  <a:extLst>
                    <a:ext uri="{9D8B030D-6E8A-4147-A177-3AD203B41FA5}">
                      <a16:colId xmlns:a16="http://schemas.microsoft.com/office/drawing/2014/main" val="20004"/>
                    </a:ext>
                  </a:extLst>
                </a:gridCol>
                <a:gridCol w="776718">
                  <a:extLst>
                    <a:ext uri="{9D8B030D-6E8A-4147-A177-3AD203B41FA5}">
                      <a16:colId xmlns:a16="http://schemas.microsoft.com/office/drawing/2014/main" val="20005"/>
                    </a:ext>
                  </a:extLst>
                </a:gridCol>
                <a:gridCol w="996627">
                  <a:extLst>
                    <a:ext uri="{9D8B030D-6E8A-4147-A177-3AD203B41FA5}">
                      <a16:colId xmlns:a16="http://schemas.microsoft.com/office/drawing/2014/main" val="20006"/>
                    </a:ext>
                  </a:extLst>
                </a:gridCol>
                <a:gridCol w="925223">
                  <a:extLst>
                    <a:ext uri="{9D8B030D-6E8A-4147-A177-3AD203B41FA5}">
                      <a16:colId xmlns:a16="http://schemas.microsoft.com/office/drawing/2014/main" val="20007"/>
                    </a:ext>
                  </a:extLst>
                </a:gridCol>
                <a:gridCol w="1002323">
                  <a:extLst>
                    <a:ext uri="{9D8B030D-6E8A-4147-A177-3AD203B41FA5}">
                      <a16:colId xmlns:a16="http://schemas.microsoft.com/office/drawing/2014/main" val="20008"/>
                    </a:ext>
                  </a:extLst>
                </a:gridCol>
              </a:tblGrid>
              <a:tr h="762130">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Số</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La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Mã</a:t>
                      </a: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marL="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XII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XXIII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XXIV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0"/>
                  </a:ext>
                </a:extLst>
              </a:tr>
              <a:tr h="1188908">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Giá</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trị</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tương</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ứng</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trong</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hệ</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thập</a:t>
                      </a: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1D31"/>
                          </a:solidFill>
                          <a:effectLst/>
                          <a:latin typeface="Times New Roman" panose="02020603050405020304" pitchFamily="18" charset="0"/>
                          <a:cs typeface="Times New Roman" panose="02020603050405020304" pitchFamily="18" charset="0"/>
                        </a:rPr>
                        <a:t>phân</a:t>
                      </a: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marL="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tc>
                  <a:txBody>
                    <a:bodyPr/>
                    <a:lstStyle>
                      <a:lvl1pPr eaLnBrk="0" hangingPunct="0">
                        <a:spcBef>
                          <a:spcPct val="20000"/>
                        </a:spcBef>
                        <a:defRPr sz="2800">
                          <a:solidFill>
                            <a:schemeClr val="tx1"/>
                          </a:solidFill>
                          <a:latin typeface="Verdana" panose="020B0604030504040204" pitchFamily="34" charset="0"/>
                          <a:cs typeface="Arial" panose="020B0604020202020204" pitchFamily="34" charset="0"/>
                        </a:defRPr>
                      </a:lvl1pPr>
                      <a:lvl2pPr marL="742950" indent="-285750" eaLnBrk="0" hangingPunct="0">
                        <a:spcBef>
                          <a:spcPct val="20000"/>
                        </a:spcBef>
                        <a:defRPr sz="2400">
                          <a:solidFill>
                            <a:schemeClr val="tx1"/>
                          </a:solidFill>
                          <a:latin typeface="Verdana" panose="020B0604030504040204" pitchFamily="34" charset="0"/>
                          <a:cs typeface="Arial" panose="020B0604020202020204" pitchFamily="34" charset="0"/>
                        </a:defRPr>
                      </a:lvl2pPr>
                      <a:lvl3pPr marL="1143000" indent="-228600" eaLnBrk="0" hangingPunct="0">
                        <a:spcBef>
                          <a:spcPct val="20000"/>
                        </a:spcBef>
                        <a:defRPr sz="2000">
                          <a:solidFill>
                            <a:schemeClr val="tx1"/>
                          </a:solidFill>
                          <a:latin typeface="Verdana" panose="020B0604030504040204" pitchFamily="34" charset="0"/>
                          <a:cs typeface="Arial" panose="020B0604020202020204" pitchFamily="34" charset="0"/>
                        </a:defRPr>
                      </a:lvl3pPr>
                      <a:lvl4pPr marL="1600200" indent="-228600" eaLnBrk="0" hangingPunct="0">
                        <a:spcBef>
                          <a:spcPct val="20000"/>
                        </a:spcBef>
                        <a:defRPr>
                          <a:solidFill>
                            <a:schemeClr val="tx1"/>
                          </a:solidFill>
                          <a:latin typeface="Verdana" panose="020B0604030504040204" pitchFamily="34" charset="0"/>
                          <a:cs typeface="Arial" panose="020B0604020202020204" pitchFamily="34" charset="0"/>
                        </a:defRPr>
                      </a:lvl4pPr>
                      <a:lvl5pPr marL="2057400" indent="-228600" eaLnBrk="0" hangingPunct="0">
                        <a:spcBef>
                          <a:spcPct val="20000"/>
                        </a:spcBef>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rgbClr val="001D3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DEE"/>
                    </a:solidFill>
                  </a:tcPr>
                </a:tc>
                <a:extLst>
                  <a:ext uri="{0D108BD9-81ED-4DB2-BD59-A6C34878D82A}">
                    <a16:rowId xmlns:a16="http://schemas.microsoft.com/office/drawing/2014/main" val="10001"/>
                  </a:ext>
                </a:extLst>
              </a:tr>
            </a:tbl>
          </a:graphicData>
        </a:graphic>
      </p:graphicFrame>
      <p:sp>
        <p:nvSpPr>
          <p:cNvPr id="16418"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16419" name="TextBox 4"/>
          <p:cNvSpPr txBox="1">
            <a:spLocks noChangeArrowheads="1"/>
          </p:cNvSpPr>
          <p:nvPr/>
        </p:nvSpPr>
        <p:spPr bwMode="auto">
          <a:xfrm>
            <a:off x="50800" y="550863"/>
            <a:ext cx="675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Ghi số tự nhiên</a:t>
            </a:r>
          </a:p>
        </p:txBody>
      </p:sp>
      <p:sp>
        <p:nvSpPr>
          <p:cNvPr id="16420" name="Content Placeholder 2"/>
          <p:cNvSpPr txBox="1">
            <a:spLocks/>
          </p:cNvSpPr>
          <p:nvPr/>
        </p:nvSpPr>
        <p:spPr bwMode="auto">
          <a:xfrm>
            <a:off x="238125" y="1106488"/>
            <a:ext cx="67722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800" b="1">
                <a:latin typeface="Times New Roman" pitchFamily="18" charset="0"/>
                <a:cs typeface="Times New Roman" pitchFamily="18" charset="0"/>
              </a:rPr>
              <a:t>Hoàn thành bảng dưới đây vào vở:</a:t>
            </a:r>
          </a:p>
        </p:txBody>
      </p:sp>
      <p:sp>
        <p:nvSpPr>
          <p:cNvPr id="10" name="Content Placeholder 2"/>
          <p:cNvSpPr txBox="1">
            <a:spLocks/>
          </p:cNvSpPr>
          <p:nvPr/>
        </p:nvSpPr>
        <p:spPr bwMode="auto">
          <a:xfrm>
            <a:off x="2895600" y="1981200"/>
            <a:ext cx="8826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400" b="1">
                <a:solidFill>
                  <a:srgbClr val="FF0000"/>
                </a:solidFill>
                <a:latin typeface="Times New Roman" pitchFamily="18" charset="0"/>
                <a:cs typeface="Times New Roman" pitchFamily="18" charset="0"/>
              </a:rPr>
              <a:t>XX</a:t>
            </a:r>
          </a:p>
        </p:txBody>
      </p:sp>
      <p:sp>
        <p:nvSpPr>
          <p:cNvPr id="11" name="Content Placeholder 2"/>
          <p:cNvSpPr txBox="1">
            <a:spLocks/>
          </p:cNvSpPr>
          <p:nvPr/>
        </p:nvSpPr>
        <p:spPr bwMode="auto">
          <a:xfrm>
            <a:off x="2374900" y="2717800"/>
            <a:ext cx="8826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400" b="1">
                <a:solidFill>
                  <a:srgbClr val="FF0000"/>
                </a:solidFill>
                <a:latin typeface="Times New Roman" pitchFamily="18" charset="0"/>
                <a:cs typeface="Times New Roman" pitchFamily="18" charset="0"/>
              </a:rPr>
              <a:t>12</a:t>
            </a:r>
          </a:p>
        </p:txBody>
      </p:sp>
      <p:sp>
        <p:nvSpPr>
          <p:cNvPr id="12" name="Content Placeholder 2"/>
          <p:cNvSpPr txBox="1">
            <a:spLocks/>
          </p:cNvSpPr>
          <p:nvPr/>
        </p:nvSpPr>
        <p:spPr bwMode="auto">
          <a:xfrm>
            <a:off x="3716338" y="2755900"/>
            <a:ext cx="8826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400" b="1">
                <a:solidFill>
                  <a:srgbClr val="FF0000"/>
                </a:solidFill>
                <a:latin typeface="Times New Roman" pitchFamily="18" charset="0"/>
                <a:cs typeface="Times New Roman" pitchFamily="18" charset="0"/>
              </a:rPr>
              <a:t>23</a:t>
            </a:r>
          </a:p>
        </p:txBody>
      </p:sp>
      <p:sp>
        <p:nvSpPr>
          <p:cNvPr id="13" name="Content Placeholder 2"/>
          <p:cNvSpPr txBox="1">
            <a:spLocks/>
          </p:cNvSpPr>
          <p:nvPr/>
        </p:nvSpPr>
        <p:spPr bwMode="auto">
          <a:xfrm>
            <a:off x="4573588" y="1981200"/>
            <a:ext cx="8826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400" b="1">
                <a:solidFill>
                  <a:srgbClr val="FF0000"/>
                </a:solidFill>
                <a:latin typeface="Times New Roman" pitchFamily="18" charset="0"/>
                <a:cs typeface="Times New Roman" pitchFamily="18" charset="0"/>
              </a:rPr>
              <a:t>XVII</a:t>
            </a:r>
          </a:p>
        </p:txBody>
      </p:sp>
      <p:sp>
        <p:nvSpPr>
          <p:cNvPr id="14" name="Content Placeholder 2"/>
          <p:cNvSpPr txBox="1">
            <a:spLocks/>
          </p:cNvSpPr>
          <p:nvPr/>
        </p:nvSpPr>
        <p:spPr bwMode="auto">
          <a:xfrm>
            <a:off x="5378450" y="1981200"/>
            <a:ext cx="8826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400" b="1">
                <a:solidFill>
                  <a:srgbClr val="FF0000"/>
                </a:solidFill>
                <a:latin typeface="Times New Roman" pitchFamily="18" charset="0"/>
                <a:cs typeface="Times New Roman" pitchFamily="18" charset="0"/>
              </a:rPr>
              <a:t>XXX</a:t>
            </a:r>
          </a:p>
        </p:txBody>
      </p:sp>
      <p:sp>
        <p:nvSpPr>
          <p:cNvPr id="15" name="Content Placeholder 2"/>
          <p:cNvSpPr txBox="1">
            <a:spLocks/>
          </p:cNvSpPr>
          <p:nvPr/>
        </p:nvSpPr>
        <p:spPr bwMode="auto">
          <a:xfrm>
            <a:off x="6235700" y="1981200"/>
            <a:ext cx="8826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400" b="1">
                <a:solidFill>
                  <a:srgbClr val="FF0000"/>
                </a:solidFill>
                <a:latin typeface="Times New Roman" pitchFamily="18" charset="0"/>
                <a:cs typeface="Times New Roman" pitchFamily="18" charset="0"/>
              </a:rPr>
              <a:t>XVI</a:t>
            </a:r>
          </a:p>
        </p:txBody>
      </p:sp>
      <p:sp>
        <p:nvSpPr>
          <p:cNvPr id="16" name="Content Placeholder 2"/>
          <p:cNvSpPr txBox="1">
            <a:spLocks/>
          </p:cNvSpPr>
          <p:nvPr/>
        </p:nvSpPr>
        <p:spPr bwMode="auto">
          <a:xfrm>
            <a:off x="7131050" y="1981200"/>
            <a:ext cx="10223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400" b="1">
                <a:solidFill>
                  <a:srgbClr val="FF0000"/>
                </a:solidFill>
                <a:latin typeface="Times New Roman" pitchFamily="18" charset="0"/>
                <a:cs typeface="Times New Roman" pitchFamily="18" charset="0"/>
              </a:rPr>
              <a:t>XVIII</a:t>
            </a:r>
          </a:p>
        </p:txBody>
      </p:sp>
      <p:sp>
        <p:nvSpPr>
          <p:cNvPr id="17" name="Content Placeholder 2"/>
          <p:cNvSpPr txBox="1">
            <a:spLocks/>
          </p:cNvSpPr>
          <p:nvPr/>
        </p:nvSpPr>
        <p:spPr bwMode="auto">
          <a:xfrm>
            <a:off x="8267700" y="2730500"/>
            <a:ext cx="10223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0BD0D9"/>
              </a:buClr>
              <a:buSzPct val="95000"/>
            </a:pPr>
            <a:r>
              <a:rPr lang="en-US" altLang="en-US" sz="2400" b="1">
                <a:solidFill>
                  <a:srgbClr val="FF0000"/>
                </a:solidFill>
                <a:latin typeface="Times New Roman" pitchFamily="18" charset="0"/>
                <a:cs typeface="Times New Roman" pitchFamily="18" charset="0"/>
              </a:rPr>
              <a:t>24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arn(inVertical)">
                                      <p:cBhvr>
                                        <p:cTn id="37" dur="500"/>
                                        <p:tgtEl>
                                          <p:spTgt spid="1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9"/>
          <p:cNvGrpSpPr>
            <a:grpSpLocks/>
          </p:cNvGrpSpPr>
          <p:nvPr/>
        </p:nvGrpSpPr>
        <p:grpSpPr bwMode="auto">
          <a:xfrm>
            <a:off x="2235200" y="2782888"/>
            <a:ext cx="3467100" cy="668337"/>
            <a:chOff x="2235200" y="2782234"/>
            <a:chExt cx="3467100" cy="669129"/>
          </a:xfrm>
        </p:grpSpPr>
        <p:sp>
          <p:nvSpPr>
            <p:cNvPr id="17434" name="TextBox 4"/>
            <p:cNvSpPr txBox="1">
              <a:spLocks noChangeArrowheads="1"/>
            </p:cNvSpPr>
            <p:nvPr/>
          </p:nvSpPr>
          <p:spPr bwMode="auto">
            <a:xfrm>
              <a:off x="2235200" y="2928143"/>
              <a:ext cx="34671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 10,5             N*</a:t>
              </a:r>
            </a:p>
          </p:txBody>
        </p:sp>
        <p:sp>
          <p:nvSpPr>
            <p:cNvPr id="26" name="Rectangle 25"/>
            <p:cNvSpPr/>
            <p:nvPr/>
          </p:nvSpPr>
          <p:spPr>
            <a:xfrm>
              <a:off x="3505200" y="2782234"/>
              <a:ext cx="762000" cy="6691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7411" name="Group 8"/>
          <p:cNvGrpSpPr>
            <a:grpSpLocks/>
          </p:cNvGrpSpPr>
          <p:nvPr/>
        </p:nvGrpSpPr>
        <p:grpSpPr bwMode="auto">
          <a:xfrm>
            <a:off x="2286000" y="1924050"/>
            <a:ext cx="2794000" cy="669925"/>
            <a:chOff x="2286000" y="1924842"/>
            <a:chExt cx="2794000" cy="669129"/>
          </a:xfrm>
        </p:grpSpPr>
        <p:sp>
          <p:nvSpPr>
            <p:cNvPr id="17432" name="TextBox 4"/>
            <p:cNvSpPr txBox="1">
              <a:spLocks noChangeArrowheads="1"/>
            </p:cNvSpPr>
            <p:nvPr/>
          </p:nvSpPr>
          <p:spPr bwMode="auto">
            <a:xfrm>
              <a:off x="2286000" y="1924843"/>
              <a:ext cx="279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 15             N</a:t>
              </a:r>
            </a:p>
          </p:txBody>
        </p:sp>
        <p:sp>
          <p:nvSpPr>
            <p:cNvPr id="8" name="Rectangle 7"/>
            <p:cNvSpPr/>
            <p:nvPr/>
          </p:nvSpPr>
          <p:spPr>
            <a:xfrm>
              <a:off x="3302000" y="1924842"/>
              <a:ext cx="762000" cy="6691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1741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TextBox 3"/>
          <p:cNvSpPr txBox="1">
            <a:spLocks noChangeArrowheads="1"/>
          </p:cNvSpPr>
          <p:nvPr/>
        </p:nvSpPr>
        <p:spPr bwMode="auto">
          <a:xfrm>
            <a:off x="3022600" y="93663"/>
            <a:ext cx="27178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a:t>
            </a:r>
          </a:p>
        </p:txBody>
      </p:sp>
      <p:graphicFrame>
        <p:nvGraphicFramePr>
          <p:cNvPr id="2" name="Object 1"/>
          <p:cNvGraphicFramePr>
            <a:graphicFrameLocks noChangeAspect="1"/>
          </p:cNvGraphicFramePr>
          <p:nvPr/>
        </p:nvGraphicFramePr>
        <p:xfrm>
          <a:off x="3465513" y="2043113"/>
          <a:ext cx="433387" cy="433387"/>
        </p:xfrm>
        <a:graphic>
          <a:graphicData uri="http://schemas.openxmlformats.org/presentationml/2006/ole">
            <mc:AlternateContent xmlns:mc="http://schemas.openxmlformats.org/markup-compatibility/2006">
              <mc:Choice xmlns:v="urn:schemas-microsoft-com:vml" Requires="v">
                <p:oleObj name="Equation" r:id="rId3" imgW="126725" imgH="126725" progId="Equation.DSMT4">
                  <p:embed/>
                </p:oleObj>
              </mc:Choice>
              <mc:Fallback>
                <p:oleObj name="Equation" r:id="rId3" imgW="126725" imgH="126725"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5513" y="2043113"/>
                        <a:ext cx="43338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nvGraphicFramePr>
        <p:xfrm>
          <a:off x="3657600" y="2906713"/>
          <a:ext cx="436563" cy="522287"/>
        </p:xfrm>
        <a:graphic>
          <a:graphicData uri="http://schemas.openxmlformats.org/presentationml/2006/ole">
            <mc:AlternateContent xmlns:mc="http://schemas.openxmlformats.org/markup-compatibility/2006">
              <mc:Choice xmlns:v="urn:schemas-microsoft-com:vml" Requires="v">
                <p:oleObj name="Equation" r:id="rId5" imgW="126835" imgH="152202" progId="Equation.DSMT4">
                  <p:embed/>
                </p:oleObj>
              </mc:Choice>
              <mc:Fallback>
                <p:oleObj name="Equation" r:id="rId5" imgW="126835" imgH="152202"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2906713"/>
                        <a:ext cx="4365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419" name="Group 5"/>
          <p:cNvGrpSpPr>
            <a:grpSpLocks/>
          </p:cNvGrpSpPr>
          <p:nvPr/>
        </p:nvGrpSpPr>
        <p:grpSpPr bwMode="auto">
          <a:xfrm>
            <a:off x="457200" y="838200"/>
            <a:ext cx="8229600" cy="1077913"/>
            <a:chOff x="457200" y="838200"/>
            <a:chExt cx="8229600" cy="1078278"/>
          </a:xfrm>
        </p:grpSpPr>
        <p:sp>
          <p:nvSpPr>
            <p:cNvPr id="17429" name="TextBox 4"/>
            <p:cNvSpPr txBox="1">
              <a:spLocks noChangeArrowheads="1"/>
            </p:cNvSpPr>
            <p:nvPr/>
          </p:nvSpPr>
          <p:spPr bwMode="auto">
            <a:xfrm>
              <a:off x="457200" y="838200"/>
              <a:ext cx="8229600" cy="1078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solidFill>
                    <a:srgbClr val="FF0000"/>
                  </a:solidFill>
                  <a:latin typeface="Times New Roman" pitchFamily="18" charset="0"/>
                  <a:cs typeface="Times New Roman" pitchFamily="18" charset="0"/>
                </a:rPr>
                <a:t>Bài 1: Chọn kí hiệu      hoặc      điền vào ô trống:</a:t>
              </a:r>
            </a:p>
          </p:txBody>
        </p:sp>
        <p:graphicFrame>
          <p:nvGraphicFramePr>
            <p:cNvPr id="17430" name="Object 3"/>
            <p:cNvGraphicFramePr>
              <a:graphicFrameLocks noChangeAspect="1"/>
            </p:cNvGraphicFramePr>
            <p:nvPr/>
          </p:nvGraphicFramePr>
          <p:xfrm>
            <a:off x="3960813" y="964188"/>
            <a:ext cx="433387" cy="433387"/>
          </p:xfrm>
          <a:graphic>
            <a:graphicData uri="http://schemas.openxmlformats.org/presentationml/2006/ole">
              <mc:AlternateContent xmlns:mc="http://schemas.openxmlformats.org/markup-compatibility/2006">
                <mc:Choice xmlns:v="urn:schemas-microsoft-com:vml" Requires="v">
                  <p:oleObj name="Equation" r:id="rId7" imgW="126725" imgH="126725" progId="Equation.DSMT4">
                    <p:embed/>
                  </p:oleObj>
                </mc:Choice>
                <mc:Fallback>
                  <p:oleObj name="Equation" r:id="rId7" imgW="126725" imgH="126725"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0813" y="964188"/>
                          <a:ext cx="43338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31" name="Object 4"/>
            <p:cNvGraphicFramePr>
              <a:graphicFrameLocks noChangeAspect="1"/>
            </p:cNvGraphicFramePr>
            <p:nvPr/>
          </p:nvGraphicFramePr>
          <p:xfrm>
            <a:off x="5354638" y="900687"/>
            <a:ext cx="436562" cy="522288"/>
          </p:xfrm>
          <a:graphic>
            <a:graphicData uri="http://schemas.openxmlformats.org/presentationml/2006/ole">
              <mc:AlternateContent xmlns:mc="http://schemas.openxmlformats.org/markup-compatibility/2006">
                <mc:Choice xmlns:v="urn:schemas-microsoft-com:vml" Requires="v">
                  <p:oleObj name="Equation" r:id="rId8" imgW="126835" imgH="152202" progId="Equation.DSMT4">
                    <p:embed/>
                  </p:oleObj>
                </mc:Choice>
                <mc:Fallback>
                  <p:oleObj name="Equation" r:id="rId8" imgW="126835" imgH="152202"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54638" y="900687"/>
                          <a:ext cx="4365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7420" name="Group 11"/>
          <p:cNvGrpSpPr>
            <a:grpSpLocks/>
          </p:cNvGrpSpPr>
          <p:nvPr/>
        </p:nvGrpSpPr>
        <p:grpSpPr bwMode="auto">
          <a:xfrm>
            <a:off x="2286000" y="3709988"/>
            <a:ext cx="2794000" cy="1028700"/>
            <a:chOff x="2286000" y="3710778"/>
            <a:chExt cx="2794000" cy="1028700"/>
          </a:xfrm>
        </p:grpSpPr>
        <p:sp>
          <p:nvSpPr>
            <p:cNvPr id="17426" name="TextBox 4"/>
            <p:cNvSpPr txBox="1">
              <a:spLocks noChangeArrowheads="1"/>
            </p:cNvSpPr>
            <p:nvPr/>
          </p:nvSpPr>
          <p:spPr bwMode="auto">
            <a:xfrm>
              <a:off x="2286000" y="3963985"/>
              <a:ext cx="279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c)                N</a:t>
              </a:r>
            </a:p>
          </p:txBody>
        </p:sp>
        <p:graphicFrame>
          <p:nvGraphicFramePr>
            <p:cNvPr id="17427" name="Object 6"/>
            <p:cNvGraphicFramePr>
              <a:graphicFrameLocks noChangeAspect="1"/>
            </p:cNvGraphicFramePr>
            <p:nvPr/>
          </p:nvGraphicFramePr>
          <p:xfrm>
            <a:off x="2823418" y="3710778"/>
            <a:ext cx="398363" cy="1028700"/>
          </p:xfrm>
          <a:graphic>
            <a:graphicData uri="http://schemas.openxmlformats.org/presentationml/2006/ole">
              <mc:AlternateContent xmlns:mc="http://schemas.openxmlformats.org/markup-compatibility/2006">
                <mc:Choice xmlns:v="urn:schemas-microsoft-com:vml" Requires="v">
                  <p:oleObj name="Equation" r:id="rId9" imgW="152334" imgH="393529" progId="Equation.DSMT4">
                    <p:embed/>
                  </p:oleObj>
                </mc:Choice>
                <mc:Fallback>
                  <p:oleObj name="Equation" r:id="rId9" imgW="152334" imgH="393529" progId="Equation.DSMT4">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23418" y="3710778"/>
                          <a:ext cx="398363"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 name="Rectangle 26"/>
            <p:cNvSpPr/>
            <p:nvPr/>
          </p:nvSpPr>
          <p:spPr>
            <a:xfrm>
              <a:off x="3206750" y="3817140"/>
              <a:ext cx="762000" cy="6699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7421" name="Group 12"/>
          <p:cNvGrpSpPr>
            <a:grpSpLocks/>
          </p:cNvGrpSpPr>
          <p:nvPr/>
        </p:nvGrpSpPr>
        <p:grpSpPr bwMode="auto">
          <a:xfrm>
            <a:off x="2286000" y="4773613"/>
            <a:ext cx="2794000" cy="668337"/>
            <a:chOff x="2286000" y="4773614"/>
            <a:chExt cx="2794000" cy="669129"/>
          </a:xfrm>
        </p:grpSpPr>
        <p:sp>
          <p:nvSpPr>
            <p:cNvPr id="17424" name="TextBox 4"/>
            <p:cNvSpPr txBox="1">
              <a:spLocks noChangeArrowheads="1"/>
            </p:cNvSpPr>
            <p:nvPr/>
          </p:nvSpPr>
          <p:spPr bwMode="auto">
            <a:xfrm>
              <a:off x="2286000" y="4920456"/>
              <a:ext cx="279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d)  100             N   </a:t>
              </a:r>
            </a:p>
          </p:txBody>
        </p:sp>
        <p:sp>
          <p:nvSpPr>
            <p:cNvPr id="28" name="Rectangle 27"/>
            <p:cNvSpPr/>
            <p:nvPr/>
          </p:nvSpPr>
          <p:spPr>
            <a:xfrm>
              <a:off x="3587750" y="4773614"/>
              <a:ext cx="762000" cy="6691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aphicFrame>
        <p:nvGraphicFramePr>
          <p:cNvPr id="14" name="Object 13"/>
          <p:cNvGraphicFramePr>
            <a:graphicFrameLocks noChangeAspect="1"/>
          </p:cNvGraphicFramePr>
          <p:nvPr/>
        </p:nvGraphicFramePr>
        <p:xfrm>
          <a:off x="3314700" y="3890963"/>
          <a:ext cx="436563" cy="522287"/>
        </p:xfrm>
        <a:graphic>
          <a:graphicData uri="http://schemas.openxmlformats.org/presentationml/2006/ole">
            <mc:AlternateContent xmlns:mc="http://schemas.openxmlformats.org/markup-compatibility/2006">
              <mc:Choice xmlns:v="urn:schemas-microsoft-com:vml" Requires="v">
                <p:oleObj name="Equation" r:id="rId11" imgW="126835" imgH="152202" progId="Equation.DSMT4">
                  <p:embed/>
                </p:oleObj>
              </mc:Choice>
              <mc:Fallback>
                <p:oleObj name="Equation" r:id="rId11" imgW="126835" imgH="152202" progId="Equation.DSMT4">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14700" y="3890963"/>
                        <a:ext cx="4365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nvGraphicFramePr>
        <p:xfrm>
          <a:off x="3751263" y="4891088"/>
          <a:ext cx="433387" cy="433387"/>
        </p:xfrm>
        <a:graphic>
          <a:graphicData uri="http://schemas.openxmlformats.org/presentationml/2006/ole">
            <mc:AlternateContent xmlns:mc="http://schemas.openxmlformats.org/markup-compatibility/2006">
              <mc:Choice xmlns:v="urn:schemas-microsoft-com:vml" Requires="v">
                <p:oleObj name="Equation" r:id="rId12" imgW="126725" imgH="126725" progId="Equation.DSMT4">
                  <p:embed/>
                </p:oleObj>
              </mc:Choice>
              <mc:Fallback>
                <p:oleObj name="Equation" r:id="rId12" imgW="126725" imgH="126725" progId="Equation.DSMT4">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1263" y="4891088"/>
                        <a:ext cx="43338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3"/>
          <p:cNvSpPr txBox="1">
            <a:spLocks noChangeArrowheads="1"/>
          </p:cNvSpPr>
          <p:nvPr/>
        </p:nvSpPr>
        <p:spPr bwMode="auto">
          <a:xfrm>
            <a:off x="3022600" y="93663"/>
            <a:ext cx="27178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a:t>
            </a:r>
          </a:p>
        </p:txBody>
      </p:sp>
      <p:sp>
        <p:nvSpPr>
          <p:cNvPr id="11" name="TextBox 4"/>
          <p:cNvSpPr txBox="1">
            <a:spLocks noChangeArrowheads="1"/>
          </p:cNvSpPr>
          <p:nvPr/>
        </p:nvSpPr>
        <p:spPr bwMode="auto">
          <a:xfrm>
            <a:off x="457200" y="677863"/>
            <a:ext cx="82296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B050"/>
                </a:solidFill>
                <a:latin typeface="Times New Roman" pitchFamily="18" charset="0"/>
                <a:cs typeface="Times New Roman" pitchFamily="18" charset="0"/>
              </a:rPr>
              <a:t>Bài 2:</a:t>
            </a:r>
            <a:r>
              <a:rPr lang="en-US" sz="2800" b="1">
                <a:latin typeface="Times New Roman" pitchFamily="18" charset="0"/>
                <a:cs typeface="Times New Roman" pitchFamily="18" charset="0"/>
              </a:rPr>
              <a:t> Trong các khẳng định sau, khẳng định nào đúng, khẳng định nào sai?</a:t>
            </a:r>
          </a:p>
        </p:txBody>
      </p:sp>
      <p:graphicFrame>
        <p:nvGraphicFramePr>
          <p:cNvPr id="9" name="Table 8"/>
          <p:cNvGraphicFramePr>
            <a:graphicFrameLocks noGrp="1"/>
          </p:cNvGraphicFramePr>
          <p:nvPr/>
        </p:nvGraphicFramePr>
        <p:xfrm>
          <a:off x="457200" y="2057400"/>
          <a:ext cx="6477000" cy="42672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tblGrid>
              <a:tr h="792480">
                <a:tc>
                  <a:txBody>
                    <a:bodyPr/>
                    <a:lstStyle/>
                    <a:p>
                      <a:pPr algn="ctr"/>
                      <a:r>
                        <a:rPr lang="en-US" sz="2800" b="1" dirty="0" err="1">
                          <a:latin typeface="Times New Roman" pitchFamily="18" charset="0"/>
                          <a:cs typeface="Times New Roman" pitchFamily="18" charset="0"/>
                        </a:rPr>
                        <a:t>Khẳng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định</a:t>
                      </a:r>
                      <a:endParaRPr lang="en-US"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US" sz="2800" b="1" dirty="0" err="1">
                          <a:latin typeface="Times New Roman" pitchFamily="18" charset="0"/>
                          <a:cs typeface="Times New Roman" pitchFamily="18" charset="0"/>
                        </a:rPr>
                        <a:t>Trả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endParaRPr lang="en-US"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792480">
                <a:tc>
                  <a:txBody>
                    <a:bodyPr/>
                    <a:lstStyle/>
                    <a:p>
                      <a:pPr algn="ctr"/>
                      <a:r>
                        <a:rPr lang="en-US" sz="2800" b="1" dirty="0">
                          <a:latin typeface="Times New Roman" pitchFamily="18" charset="0"/>
                          <a:cs typeface="Times New Roman" pitchFamily="18" charset="0"/>
                        </a:rPr>
                        <a:t>a) 1999 &gt; 2003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92480">
                <a:tc>
                  <a:txBody>
                    <a:bodyPr/>
                    <a:lstStyle/>
                    <a:p>
                      <a:pPr algn="ctr"/>
                      <a:r>
                        <a:rPr lang="en-US" sz="2800" b="1" dirty="0">
                          <a:latin typeface="Times New Roman" pitchFamily="18" charset="0"/>
                          <a:cs typeface="Times New Roman" pitchFamily="18" charset="0"/>
                        </a:rPr>
                        <a:t>b) 100 000 </a:t>
                      </a:r>
                      <a:r>
                        <a:rPr lang="en-US" sz="2800" b="1" dirty="0" err="1">
                          <a:latin typeface="Times New Roman" pitchFamily="18" charset="0"/>
                          <a:cs typeface="Times New Roman" pitchFamily="18" charset="0"/>
                        </a:rPr>
                        <a:t>là</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số</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tự</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nhiên</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lớn</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nhất</a:t>
                      </a:r>
                      <a:endParaRPr lang="en-US"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92480">
                <a:tc>
                  <a:txBody>
                    <a:bodyPr/>
                    <a:lstStyle/>
                    <a:p>
                      <a:pPr algn="ctr"/>
                      <a:r>
                        <a:rPr lang="en-US" sz="2800" b="1" dirty="0">
                          <a:latin typeface="Times New Roman" pitchFamily="18" charset="0"/>
                          <a:cs typeface="Times New Roman" pitchFamily="18" charset="0"/>
                        </a:rPr>
                        <a:t>c) 5 ≤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92480">
                <a:tc>
                  <a:txBody>
                    <a:bodyPr/>
                    <a:lstStyle/>
                    <a:p>
                      <a:pPr algn="ctr"/>
                      <a:r>
                        <a:rPr lang="en-US" sz="2800" b="1" dirty="0">
                          <a:latin typeface="Times New Roman" pitchFamily="18" charset="0"/>
                          <a:cs typeface="Times New Roman" pitchFamily="18" charset="0"/>
                        </a:rPr>
                        <a:t>d) </a:t>
                      </a:r>
                      <a:r>
                        <a:rPr lang="en-US" sz="2800" b="1" dirty="0" err="1">
                          <a:latin typeface="Times New Roman" pitchFamily="18" charset="0"/>
                          <a:cs typeface="Times New Roman" pitchFamily="18" charset="0"/>
                        </a:rPr>
                        <a:t>số</a:t>
                      </a:r>
                      <a:r>
                        <a:rPr lang="en-US" sz="2800" b="1" baseline="0" dirty="0">
                          <a:latin typeface="Times New Roman" pitchFamily="18" charset="0"/>
                          <a:cs typeface="Times New Roman" pitchFamily="18" charset="0"/>
                        </a:rPr>
                        <a:t> 1 </a:t>
                      </a:r>
                      <a:r>
                        <a:rPr lang="en-US" sz="2800" b="1" baseline="0" dirty="0" err="1">
                          <a:latin typeface="Times New Roman" pitchFamily="18" charset="0"/>
                          <a:cs typeface="Times New Roman" pitchFamily="18" charset="0"/>
                        </a:rPr>
                        <a:t>là</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số</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tự</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nhiên</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nhỏ</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nhất</a:t>
                      </a:r>
                      <a:endParaRPr lang="en-US"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8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0" name="TextBox 4"/>
          <p:cNvSpPr txBox="1">
            <a:spLocks noChangeArrowheads="1"/>
          </p:cNvSpPr>
          <p:nvPr/>
        </p:nvSpPr>
        <p:spPr bwMode="auto">
          <a:xfrm>
            <a:off x="5334000" y="4648200"/>
            <a:ext cx="114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Đúng </a:t>
            </a:r>
          </a:p>
        </p:txBody>
      </p:sp>
      <p:sp>
        <p:nvSpPr>
          <p:cNvPr id="12" name="TextBox 4"/>
          <p:cNvSpPr txBox="1">
            <a:spLocks noChangeArrowheads="1"/>
          </p:cNvSpPr>
          <p:nvPr/>
        </p:nvSpPr>
        <p:spPr bwMode="auto">
          <a:xfrm>
            <a:off x="5308600" y="2921000"/>
            <a:ext cx="114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Sai  </a:t>
            </a:r>
          </a:p>
        </p:txBody>
      </p:sp>
      <p:sp>
        <p:nvSpPr>
          <p:cNvPr id="13" name="TextBox 4"/>
          <p:cNvSpPr txBox="1">
            <a:spLocks noChangeArrowheads="1"/>
          </p:cNvSpPr>
          <p:nvPr/>
        </p:nvSpPr>
        <p:spPr bwMode="auto">
          <a:xfrm>
            <a:off x="5194300" y="3810000"/>
            <a:ext cx="114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Sai  </a:t>
            </a:r>
          </a:p>
        </p:txBody>
      </p:sp>
      <p:sp>
        <p:nvSpPr>
          <p:cNvPr id="14" name="TextBox 4"/>
          <p:cNvSpPr txBox="1">
            <a:spLocks noChangeArrowheads="1"/>
          </p:cNvSpPr>
          <p:nvPr/>
        </p:nvSpPr>
        <p:spPr bwMode="auto">
          <a:xfrm>
            <a:off x="5334000" y="5410200"/>
            <a:ext cx="1143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0000FF"/>
                </a:solidFill>
                <a:latin typeface="Times New Roman" pitchFamily="18" charset="0"/>
                <a:cs typeface="Times New Roman" pitchFamily="18" charset="0"/>
              </a:rPr>
              <a:t>Sai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barn(inVertical)">
                                      <p:cBhvr>
                                        <p:cTn id="3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12" grpId="0"/>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a:grpSpLocks/>
          </p:cNvGrpSpPr>
          <p:nvPr/>
        </p:nvGrpSpPr>
        <p:grpSpPr bwMode="auto">
          <a:xfrm>
            <a:off x="3677047" y="1962022"/>
            <a:ext cx="151805" cy="1276615"/>
            <a:chOff x="1776" y="816"/>
            <a:chExt cx="96" cy="804"/>
          </a:xfrm>
        </p:grpSpPr>
        <p:sp>
          <p:nvSpPr>
            <p:cNvPr id="22530" name="Rectangle 8"/>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31" name="Oval 9"/>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3" name="Group 33"/>
          <p:cNvGrpSpPr>
            <a:grpSpLocks/>
          </p:cNvGrpSpPr>
          <p:nvPr/>
        </p:nvGrpSpPr>
        <p:grpSpPr bwMode="auto">
          <a:xfrm>
            <a:off x="7826375" y="1962022"/>
            <a:ext cx="152797" cy="1276615"/>
            <a:chOff x="1776" y="816"/>
            <a:chExt cx="96" cy="804"/>
          </a:xfrm>
        </p:grpSpPr>
        <p:sp>
          <p:nvSpPr>
            <p:cNvPr id="22533" name="Rectangle 34"/>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34" name="Oval 35"/>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4" name="Group 42"/>
          <p:cNvGrpSpPr>
            <a:grpSpLocks/>
          </p:cNvGrpSpPr>
          <p:nvPr/>
        </p:nvGrpSpPr>
        <p:grpSpPr bwMode="auto">
          <a:xfrm>
            <a:off x="3066852" y="1962022"/>
            <a:ext cx="451445" cy="1276615"/>
            <a:chOff x="624" y="864"/>
            <a:chExt cx="284" cy="804"/>
          </a:xfrm>
        </p:grpSpPr>
        <p:grpSp>
          <p:nvGrpSpPr>
            <p:cNvPr id="22536" name="Group 31"/>
            <p:cNvGrpSpPr>
              <a:grpSpLocks/>
            </p:cNvGrpSpPr>
            <p:nvPr/>
          </p:nvGrpSpPr>
          <p:grpSpPr bwMode="auto">
            <a:xfrm rot="600000">
              <a:off x="812" y="864"/>
              <a:ext cx="96" cy="804"/>
              <a:chOff x="902" y="864"/>
              <a:chExt cx="96" cy="804"/>
            </a:xfrm>
          </p:grpSpPr>
          <p:sp>
            <p:nvSpPr>
              <p:cNvPr id="22537" name="Rectangle 4"/>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38" name="Oval 5"/>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22539" name="Group 39"/>
            <p:cNvGrpSpPr>
              <a:grpSpLocks/>
            </p:cNvGrpSpPr>
            <p:nvPr/>
          </p:nvGrpSpPr>
          <p:grpSpPr bwMode="auto">
            <a:xfrm rot="-600000">
              <a:off x="624" y="864"/>
              <a:ext cx="96" cy="804"/>
              <a:chOff x="902" y="864"/>
              <a:chExt cx="96" cy="804"/>
            </a:xfrm>
          </p:grpSpPr>
          <p:sp>
            <p:nvSpPr>
              <p:cNvPr id="22540" name="Rectangle 40"/>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41" name="Oval 41"/>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grpSp>
        <p:nvGrpSpPr>
          <p:cNvPr id="7" name="Group 43"/>
          <p:cNvGrpSpPr>
            <a:grpSpLocks/>
          </p:cNvGrpSpPr>
          <p:nvPr/>
        </p:nvGrpSpPr>
        <p:grpSpPr bwMode="auto">
          <a:xfrm>
            <a:off x="5482828" y="1959376"/>
            <a:ext cx="451446" cy="1276615"/>
            <a:chOff x="624" y="864"/>
            <a:chExt cx="284" cy="804"/>
          </a:xfrm>
        </p:grpSpPr>
        <p:grpSp>
          <p:nvGrpSpPr>
            <p:cNvPr id="22543" name="Group 44"/>
            <p:cNvGrpSpPr>
              <a:grpSpLocks/>
            </p:cNvGrpSpPr>
            <p:nvPr/>
          </p:nvGrpSpPr>
          <p:grpSpPr bwMode="auto">
            <a:xfrm rot="600000">
              <a:off x="812" y="864"/>
              <a:ext cx="96" cy="804"/>
              <a:chOff x="902" y="864"/>
              <a:chExt cx="96" cy="804"/>
            </a:xfrm>
          </p:grpSpPr>
          <p:sp>
            <p:nvSpPr>
              <p:cNvPr id="22544" name="Rectangle 45"/>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45" name="Oval 46"/>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22546" name="Group 47"/>
            <p:cNvGrpSpPr>
              <a:grpSpLocks/>
            </p:cNvGrpSpPr>
            <p:nvPr/>
          </p:nvGrpSpPr>
          <p:grpSpPr bwMode="auto">
            <a:xfrm rot="-600000">
              <a:off x="624" y="864"/>
              <a:ext cx="96" cy="804"/>
              <a:chOff x="902" y="864"/>
              <a:chExt cx="96" cy="804"/>
            </a:xfrm>
          </p:grpSpPr>
          <p:sp>
            <p:nvSpPr>
              <p:cNvPr id="22547" name="Rectangle 48"/>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48" name="Oval 49"/>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grpSp>
        <p:nvGrpSpPr>
          <p:cNvPr id="10" name="Group 50"/>
          <p:cNvGrpSpPr>
            <a:grpSpLocks/>
          </p:cNvGrpSpPr>
          <p:nvPr/>
        </p:nvGrpSpPr>
        <p:grpSpPr bwMode="auto">
          <a:xfrm rot="5400000">
            <a:off x="4541574" y="1927957"/>
            <a:ext cx="152135" cy="1275953"/>
            <a:chOff x="1776" y="816"/>
            <a:chExt cx="96" cy="804"/>
          </a:xfrm>
        </p:grpSpPr>
        <p:sp>
          <p:nvSpPr>
            <p:cNvPr id="22550" name="Rectangle 51"/>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551" name="Oval 52"/>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grpSp>
        <p:nvGrpSpPr>
          <p:cNvPr id="11" name="Group 53"/>
          <p:cNvGrpSpPr>
            <a:grpSpLocks/>
          </p:cNvGrpSpPr>
          <p:nvPr/>
        </p:nvGrpSpPr>
        <p:grpSpPr bwMode="auto">
          <a:xfrm rot="5400000">
            <a:off x="4542235" y="2157484"/>
            <a:ext cx="150813" cy="1275953"/>
            <a:chOff x="1776" y="816"/>
            <a:chExt cx="96" cy="804"/>
          </a:xfrm>
        </p:grpSpPr>
        <p:sp>
          <p:nvSpPr>
            <p:cNvPr id="22553" name="Rectangle 54"/>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554" name="Oval 55"/>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grpSp>
        <p:nvGrpSpPr>
          <p:cNvPr id="12" name="Group 56"/>
          <p:cNvGrpSpPr>
            <a:grpSpLocks/>
          </p:cNvGrpSpPr>
          <p:nvPr/>
        </p:nvGrpSpPr>
        <p:grpSpPr bwMode="auto">
          <a:xfrm rot="5400000">
            <a:off x="6969125" y="2086046"/>
            <a:ext cx="150813" cy="1275953"/>
            <a:chOff x="1776" y="816"/>
            <a:chExt cx="96" cy="804"/>
          </a:xfrm>
        </p:grpSpPr>
        <p:sp>
          <p:nvSpPr>
            <p:cNvPr id="22556" name="Rectangle 57"/>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557" name="Oval 58"/>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grpSp>
        <p:nvGrpSpPr>
          <p:cNvPr id="13" name="Group 63"/>
          <p:cNvGrpSpPr>
            <a:grpSpLocks/>
          </p:cNvGrpSpPr>
          <p:nvPr/>
        </p:nvGrpSpPr>
        <p:grpSpPr bwMode="auto">
          <a:xfrm>
            <a:off x="3698875" y="3671230"/>
            <a:ext cx="152797" cy="1275292"/>
            <a:chOff x="1776" y="816"/>
            <a:chExt cx="96" cy="804"/>
          </a:xfrm>
        </p:grpSpPr>
        <p:sp>
          <p:nvSpPr>
            <p:cNvPr id="22559" name="Rectangle 64"/>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60" name="Oval 65"/>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14" name="Group 66"/>
          <p:cNvGrpSpPr>
            <a:grpSpLocks/>
          </p:cNvGrpSpPr>
          <p:nvPr/>
        </p:nvGrpSpPr>
        <p:grpSpPr bwMode="auto">
          <a:xfrm>
            <a:off x="7848203" y="3664617"/>
            <a:ext cx="152797" cy="1276614"/>
            <a:chOff x="1776" y="816"/>
            <a:chExt cx="96" cy="804"/>
          </a:xfrm>
        </p:grpSpPr>
        <p:sp>
          <p:nvSpPr>
            <p:cNvPr id="22562" name="Rectangle 67"/>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63" name="Oval 68"/>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15" name="Group 69"/>
          <p:cNvGrpSpPr>
            <a:grpSpLocks/>
          </p:cNvGrpSpPr>
          <p:nvPr/>
        </p:nvGrpSpPr>
        <p:grpSpPr bwMode="auto">
          <a:xfrm>
            <a:off x="3089672" y="3671230"/>
            <a:ext cx="450453" cy="1275292"/>
            <a:chOff x="624" y="864"/>
            <a:chExt cx="284" cy="804"/>
          </a:xfrm>
        </p:grpSpPr>
        <p:grpSp>
          <p:nvGrpSpPr>
            <p:cNvPr id="22565" name="Group 70"/>
            <p:cNvGrpSpPr>
              <a:grpSpLocks/>
            </p:cNvGrpSpPr>
            <p:nvPr/>
          </p:nvGrpSpPr>
          <p:grpSpPr bwMode="auto">
            <a:xfrm rot="600000">
              <a:off x="812" y="864"/>
              <a:ext cx="96" cy="804"/>
              <a:chOff x="902" y="864"/>
              <a:chExt cx="96" cy="804"/>
            </a:xfrm>
          </p:grpSpPr>
          <p:sp>
            <p:nvSpPr>
              <p:cNvPr id="22566" name="Rectangle 71"/>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67" name="Oval 72"/>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22568" name="Group 73"/>
            <p:cNvGrpSpPr>
              <a:grpSpLocks/>
            </p:cNvGrpSpPr>
            <p:nvPr/>
          </p:nvGrpSpPr>
          <p:grpSpPr bwMode="auto">
            <a:xfrm rot="-600000">
              <a:off x="624" y="864"/>
              <a:ext cx="96" cy="804"/>
              <a:chOff x="902" y="864"/>
              <a:chExt cx="96" cy="804"/>
            </a:xfrm>
          </p:grpSpPr>
          <p:sp>
            <p:nvSpPr>
              <p:cNvPr id="22569" name="Rectangle 74"/>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70" name="Oval 75"/>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grpSp>
        <p:nvGrpSpPr>
          <p:cNvPr id="18" name="Group 76"/>
          <p:cNvGrpSpPr>
            <a:grpSpLocks/>
          </p:cNvGrpSpPr>
          <p:nvPr/>
        </p:nvGrpSpPr>
        <p:grpSpPr bwMode="auto">
          <a:xfrm>
            <a:off x="5600899" y="3667262"/>
            <a:ext cx="450453" cy="1276614"/>
            <a:chOff x="624" y="864"/>
            <a:chExt cx="284" cy="804"/>
          </a:xfrm>
        </p:grpSpPr>
        <p:grpSp>
          <p:nvGrpSpPr>
            <p:cNvPr id="22572" name="Group 77"/>
            <p:cNvGrpSpPr>
              <a:grpSpLocks/>
            </p:cNvGrpSpPr>
            <p:nvPr/>
          </p:nvGrpSpPr>
          <p:grpSpPr bwMode="auto">
            <a:xfrm rot="600000">
              <a:off x="812" y="864"/>
              <a:ext cx="96" cy="804"/>
              <a:chOff x="902" y="864"/>
              <a:chExt cx="96" cy="804"/>
            </a:xfrm>
          </p:grpSpPr>
          <p:sp>
            <p:nvSpPr>
              <p:cNvPr id="22573" name="Rectangle 78"/>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74" name="Oval 79"/>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22575" name="Group 80"/>
            <p:cNvGrpSpPr>
              <a:grpSpLocks/>
            </p:cNvGrpSpPr>
            <p:nvPr/>
          </p:nvGrpSpPr>
          <p:grpSpPr bwMode="auto">
            <a:xfrm rot="-600000">
              <a:off x="624" y="864"/>
              <a:ext cx="96" cy="804"/>
              <a:chOff x="902" y="864"/>
              <a:chExt cx="96" cy="804"/>
            </a:xfrm>
          </p:grpSpPr>
          <p:sp>
            <p:nvSpPr>
              <p:cNvPr id="22576" name="Rectangle 81"/>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77" name="Oval 82"/>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grpSp>
        <p:nvGrpSpPr>
          <p:cNvPr id="21" name="Group 83"/>
          <p:cNvGrpSpPr>
            <a:grpSpLocks/>
          </p:cNvGrpSpPr>
          <p:nvPr/>
        </p:nvGrpSpPr>
        <p:grpSpPr bwMode="auto">
          <a:xfrm rot="5400000">
            <a:off x="4564229" y="3637330"/>
            <a:ext cx="153458" cy="1276946"/>
            <a:chOff x="1776" y="816"/>
            <a:chExt cx="96" cy="804"/>
          </a:xfrm>
        </p:grpSpPr>
        <p:sp>
          <p:nvSpPr>
            <p:cNvPr id="22579" name="Rectangle 84"/>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580" name="Oval 85"/>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grpSp>
        <p:nvGrpSpPr>
          <p:cNvPr id="22" name="Group 86"/>
          <p:cNvGrpSpPr>
            <a:grpSpLocks/>
          </p:cNvGrpSpPr>
          <p:nvPr/>
        </p:nvGrpSpPr>
        <p:grpSpPr bwMode="auto">
          <a:xfrm rot="5400000">
            <a:off x="4565882" y="3866857"/>
            <a:ext cx="152135" cy="1276945"/>
            <a:chOff x="1776" y="816"/>
            <a:chExt cx="96" cy="804"/>
          </a:xfrm>
        </p:grpSpPr>
        <p:sp>
          <p:nvSpPr>
            <p:cNvPr id="22582" name="Rectangle 87"/>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583" name="Oval 88"/>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grpSp>
        <p:nvGrpSpPr>
          <p:cNvPr id="23" name="Group 89"/>
          <p:cNvGrpSpPr>
            <a:grpSpLocks/>
          </p:cNvGrpSpPr>
          <p:nvPr/>
        </p:nvGrpSpPr>
        <p:grpSpPr bwMode="auto">
          <a:xfrm rot="5400000">
            <a:off x="6989300" y="3791947"/>
            <a:ext cx="152136" cy="1275953"/>
            <a:chOff x="1776" y="816"/>
            <a:chExt cx="96" cy="804"/>
          </a:xfrm>
        </p:grpSpPr>
        <p:sp>
          <p:nvSpPr>
            <p:cNvPr id="22585" name="Rectangle 90"/>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586" name="Oval 91"/>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grpSp>
        <p:nvGrpSpPr>
          <p:cNvPr id="24" name="Group 92"/>
          <p:cNvGrpSpPr>
            <a:grpSpLocks/>
          </p:cNvGrpSpPr>
          <p:nvPr/>
        </p:nvGrpSpPr>
        <p:grpSpPr bwMode="auto">
          <a:xfrm>
            <a:off x="3775274" y="5347367"/>
            <a:ext cx="151804" cy="1276614"/>
            <a:chOff x="1776" y="816"/>
            <a:chExt cx="96" cy="804"/>
          </a:xfrm>
        </p:grpSpPr>
        <p:sp>
          <p:nvSpPr>
            <p:cNvPr id="22588" name="Rectangle 93"/>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89" name="Oval 94"/>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25" name="Group 95"/>
          <p:cNvGrpSpPr>
            <a:grpSpLocks/>
          </p:cNvGrpSpPr>
          <p:nvPr/>
        </p:nvGrpSpPr>
        <p:grpSpPr bwMode="auto">
          <a:xfrm>
            <a:off x="7924602" y="5347367"/>
            <a:ext cx="152797" cy="1276614"/>
            <a:chOff x="1776" y="816"/>
            <a:chExt cx="96" cy="804"/>
          </a:xfrm>
        </p:grpSpPr>
        <p:sp>
          <p:nvSpPr>
            <p:cNvPr id="22591" name="Rectangle 96"/>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92" name="Oval 97"/>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26" name="Group 98"/>
          <p:cNvGrpSpPr>
            <a:grpSpLocks/>
          </p:cNvGrpSpPr>
          <p:nvPr/>
        </p:nvGrpSpPr>
        <p:grpSpPr bwMode="auto">
          <a:xfrm>
            <a:off x="3165078" y="5347367"/>
            <a:ext cx="451446" cy="1276614"/>
            <a:chOff x="624" y="864"/>
            <a:chExt cx="284" cy="804"/>
          </a:xfrm>
        </p:grpSpPr>
        <p:grpSp>
          <p:nvGrpSpPr>
            <p:cNvPr id="22594" name="Group 99"/>
            <p:cNvGrpSpPr>
              <a:grpSpLocks/>
            </p:cNvGrpSpPr>
            <p:nvPr/>
          </p:nvGrpSpPr>
          <p:grpSpPr bwMode="auto">
            <a:xfrm rot="600000">
              <a:off x="812" y="864"/>
              <a:ext cx="96" cy="804"/>
              <a:chOff x="902" y="864"/>
              <a:chExt cx="96" cy="804"/>
            </a:xfrm>
          </p:grpSpPr>
          <p:sp>
            <p:nvSpPr>
              <p:cNvPr id="22595" name="Rectangle 100"/>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96" name="Oval 101"/>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22597" name="Group 102"/>
            <p:cNvGrpSpPr>
              <a:grpSpLocks/>
            </p:cNvGrpSpPr>
            <p:nvPr/>
          </p:nvGrpSpPr>
          <p:grpSpPr bwMode="auto">
            <a:xfrm rot="-600000">
              <a:off x="624" y="864"/>
              <a:ext cx="96" cy="804"/>
              <a:chOff x="902" y="864"/>
              <a:chExt cx="96" cy="804"/>
            </a:xfrm>
          </p:grpSpPr>
          <p:sp>
            <p:nvSpPr>
              <p:cNvPr id="22598" name="Rectangle 103"/>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599" name="Oval 104"/>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grpSp>
        <p:nvGrpSpPr>
          <p:cNvPr id="29" name="Group 105"/>
          <p:cNvGrpSpPr>
            <a:grpSpLocks/>
          </p:cNvGrpSpPr>
          <p:nvPr/>
        </p:nvGrpSpPr>
        <p:grpSpPr bwMode="auto">
          <a:xfrm>
            <a:off x="5661422" y="5343397"/>
            <a:ext cx="450453" cy="1276615"/>
            <a:chOff x="624" y="864"/>
            <a:chExt cx="284" cy="804"/>
          </a:xfrm>
        </p:grpSpPr>
        <p:grpSp>
          <p:nvGrpSpPr>
            <p:cNvPr id="22601" name="Group 106"/>
            <p:cNvGrpSpPr>
              <a:grpSpLocks/>
            </p:cNvGrpSpPr>
            <p:nvPr/>
          </p:nvGrpSpPr>
          <p:grpSpPr bwMode="auto">
            <a:xfrm rot="600000">
              <a:off x="812" y="864"/>
              <a:ext cx="96" cy="804"/>
              <a:chOff x="902" y="864"/>
              <a:chExt cx="96" cy="804"/>
            </a:xfrm>
          </p:grpSpPr>
          <p:sp>
            <p:nvSpPr>
              <p:cNvPr id="22602" name="Rectangle 107"/>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603" name="Oval 108"/>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nvGrpSpPr>
            <p:cNvPr id="22604" name="Group 109"/>
            <p:cNvGrpSpPr>
              <a:grpSpLocks/>
            </p:cNvGrpSpPr>
            <p:nvPr/>
          </p:nvGrpSpPr>
          <p:grpSpPr bwMode="auto">
            <a:xfrm rot="-600000">
              <a:off x="624" y="864"/>
              <a:ext cx="96" cy="804"/>
              <a:chOff x="902" y="864"/>
              <a:chExt cx="96" cy="804"/>
            </a:xfrm>
          </p:grpSpPr>
          <p:sp>
            <p:nvSpPr>
              <p:cNvPr id="22605" name="Rectangle 110"/>
              <p:cNvSpPr>
                <a:spLocks noChangeArrowheads="1"/>
              </p:cNvSpPr>
              <p:nvPr/>
            </p:nvSpPr>
            <p:spPr bwMode="auto">
              <a:xfrm>
                <a:off x="930" y="948"/>
                <a:ext cx="48" cy="720"/>
              </a:xfrm>
              <a:prstGeom prst="rect">
                <a:avLst/>
              </a:prstGeom>
              <a:solidFill>
                <a:schemeClr val="accent2"/>
              </a:solidFill>
              <a:ln w="9525">
                <a:solidFill>
                  <a:schemeClr val="tx1"/>
                </a:solidFill>
                <a:miter lim="800000"/>
                <a:headEnd/>
                <a:tailEnd/>
              </a:ln>
            </p:spPr>
            <p:txBody>
              <a:bodyPr wrap="none" lIns="130622" tIns="65311" rIns="130622" bIns="65311" anchor="ctr"/>
              <a:lstStyle/>
              <a:p>
                <a:pPr defTabSz="914559" eaLnBrk="0" hangingPunct="0"/>
                <a:endParaRPr lang="vi-VN">
                  <a:latin typeface=".VnTime" pitchFamily="34" charset="0"/>
                </a:endParaRPr>
              </a:p>
            </p:txBody>
          </p:sp>
          <p:sp>
            <p:nvSpPr>
              <p:cNvPr id="22606" name="Oval 111"/>
              <p:cNvSpPr>
                <a:spLocks noChangeArrowheads="1"/>
              </p:cNvSpPr>
              <p:nvPr/>
            </p:nvSpPr>
            <p:spPr bwMode="auto">
              <a:xfrm>
                <a:off x="902" y="864"/>
                <a:ext cx="96" cy="96"/>
              </a:xfrm>
              <a:prstGeom prst="ellipse">
                <a:avLst/>
              </a:prstGeom>
              <a:solidFill>
                <a:srgbClr val="CC00FF"/>
              </a:solidFill>
              <a:ln w="9525">
                <a:solidFill>
                  <a:schemeClr val="tx1"/>
                </a:solidFill>
                <a:round/>
                <a:headEnd/>
                <a:tailEnd/>
              </a:ln>
            </p:spPr>
            <p:txBody>
              <a:bodyPr wrap="none" lIns="130622" tIns="65311" rIns="130622" bIns="65311" anchor="ctr"/>
              <a:lstStyle/>
              <a:p>
                <a:pPr defTabSz="914559" eaLnBrk="0" hangingPunct="0"/>
                <a:endParaRPr lang="vi-VN">
                  <a:latin typeface=".VnTime" pitchFamily="34" charset="0"/>
                </a:endParaRPr>
              </a:p>
            </p:txBody>
          </p:sp>
        </p:grpSp>
      </p:grpSp>
      <p:grpSp>
        <p:nvGrpSpPr>
          <p:cNvPr id="5" name="Group 112"/>
          <p:cNvGrpSpPr>
            <a:grpSpLocks/>
          </p:cNvGrpSpPr>
          <p:nvPr/>
        </p:nvGrpSpPr>
        <p:grpSpPr bwMode="auto">
          <a:xfrm rot="5400000">
            <a:off x="4639800" y="5313301"/>
            <a:ext cx="152136" cy="1275953"/>
            <a:chOff x="1776" y="816"/>
            <a:chExt cx="96" cy="804"/>
          </a:xfrm>
        </p:grpSpPr>
        <p:sp>
          <p:nvSpPr>
            <p:cNvPr id="22608" name="Rectangle 113"/>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609" name="Oval 114"/>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grpSp>
        <p:nvGrpSpPr>
          <p:cNvPr id="6" name="Group 115"/>
          <p:cNvGrpSpPr>
            <a:grpSpLocks/>
          </p:cNvGrpSpPr>
          <p:nvPr/>
        </p:nvGrpSpPr>
        <p:grpSpPr bwMode="auto">
          <a:xfrm rot="5400000">
            <a:off x="4641123" y="5544150"/>
            <a:ext cx="153458" cy="1275953"/>
            <a:chOff x="1776" y="816"/>
            <a:chExt cx="96" cy="804"/>
          </a:xfrm>
        </p:grpSpPr>
        <p:sp>
          <p:nvSpPr>
            <p:cNvPr id="22611" name="Rectangle 116"/>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612" name="Oval 117"/>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grpSp>
        <p:nvGrpSpPr>
          <p:cNvPr id="8" name="Group 118"/>
          <p:cNvGrpSpPr>
            <a:grpSpLocks/>
          </p:cNvGrpSpPr>
          <p:nvPr/>
        </p:nvGrpSpPr>
        <p:grpSpPr bwMode="auto">
          <a:xfrm rot="5400000">
            <a:off x="7065699" y="5468082"/>
            <a:ext cx="152135" cy="1275953"/>
            <a:chOff x="1776" y="816"/>
            <a:chExt cx="96" cy="804"/>
          </a:xfrm>
        </p:grpSpPr>
        <p:sp>
          <p:nvSpPr>
            <p:cNvPr id="22614" name="Rectangle 119"/>
            <p:cNvSpPr>
              <a:spLocks noChangeArrowheads="1"/>
            </p:cNvSpPr>
            <p:nvPr/>
          </p:nvSpPr>
          <p:spPr bwMode="auto">
            <a:xfrm>
              <a:off x="1804" y="900"/>
              <a:ext cx="48" cy="720"/>
            </a:xfrm>
            <a:prstGeom prst="rect">
              <a:avLst/>
            </a:prstGeom>
            <a:solidFill>
              <a:schemeClr val="accent2"/>
            </a:solidFill>
            <a:ln w="9525">
              <a:solidFill>
                <a:schemeClr val="tx1"/>
              </a:solidFill>
              <a:miter lim="800000"/>
              <a:headEnd/>
              <a:tailEnd/>
            </a:ln>
          </p:spPr>
          <p:txBody>
            <a:bodyPr rot="10800000" vert="eaVert" wrap="none" lIns="130622" tIns="65311" rIns="130622" bIns="65311" anchor="ctr"/>
            <a:lstStyle/>
            <a:p>
              <a:pPr defTabSz="914559" eaLnBrk="0" hangingPunct="0"/>
              <a:endParaRPr lang="vi-VN">
                <a:latin typeface=".VnTime" pitchFamily="34" charset="0"/>
              </a:endParaRPr>
            </a:p>
          </p:txBody>
        </p:sp>
        <p:sp>
          <p:nvSpPr>
            <p:cNvPr id="22615" name="Oval 120"/>
            <p:cNvSpPr>
              <a:spLocks noChangeArrowheads="1"/>
            </p:cNvSpPr>
            <p:nvPr/>
          </p:nvSpPr>
          <p:spPr bwMode="auto">
            <a:xfrm>
              <a:off x="1776" y="816"/>
              <a:ext cx="96" cy="96"/>
            </a:xfrm>
            <a:prstGeom prst="ellipse">
              <a:avLst/>
            </a:prstGeom>
            <a:solidFill>
              <a:srgbClr val="CC00FF"/>
            </a:solidFill>
            <a:ln w="9525">
              <a:solidFill>
                <a:schemeClr val="tx1"/>
              </a:solidFill>
              <a:round/>
              <a:headEnd/>
              <a:tailEnd/>
            </a:ln>
          </p:spPr>
          <p:txBody>
            <a:bodyPr rot="10800000" vert="eaVert" wrap="none" lIns="130622" tIns="65311" rIns="130622" bIns="65311" anchor="ctr"/>
            <a:lstStyle/>
            <a:p>
              <a:pPr defTabSz="914559" eaLnBrk="0" hangingPunct="0"/>
              <a:endParaRPr lang="vi-VN">
                <a:latin typeface=".VnTime" pitchFamily="34" charset="0"/>
              </a:endParaRPr>
            </a:p>
          </p:txBody>
        </p:sp>
      </p:grpSp>
      <p:sp>
        <p:nvSpPr>
          <p:cNvPr id="12311" name="Text Box 121"/>
          <p:cNvSpPr txBox="1">
            <a:spLocks noChangeArrowheads="1"/>
          </p:cNvSpPr>
          <p:nvPr/>
        </p:nvSpPr>
        <p:spPr bwMode="auto">
          <a:xfrm>
            <a:off x="457399" y="845480"/>
            <a:ext cx="8229203" cy="95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defTabSz="1306513">
              <a:defRPr sz="3400">
                <a:solidFill>
                  <a:schemeClr val="tx1"/>
                </a:solidFill>
                <a:latin typeface="Times New Roman" pitchFamily="18" charset="0"/>
              </a:defRPr>
            </a:lvl1pPr>
            <a:lvl2pPr defTabSz="1306513">
              <a:defRPr sz="3400">
                <a:solidFill>
                  <a:schemeClr val="tx1"/>
                </a:solidFill>
                <a:latin typeface="Times New Roman" pitchFamily="18" charset="0"/>
              </a:defRPr>
            </a:lvl2pPr>
            <a:lvl3pPr defTabSz="1306513">
              <a:defRPr sz="3400">
                <a:solidFill>
                  <a:schemeClr val="tx1"/>
                </a:solidFill>
                <a:latin typeface="Times New Roman" pitchFamily="18" charset="0"/>
              </a:defRPr>
            </a:lvl3pPr>
            <a:lvl4pPr defTabSz="1306513">
              <a:defRPr sz="3400">
                <a:solidFill>
                  <a:schemeClr val="tx1"/>
                </a:solidFill>
                <a:latin typeface="Times New Roman" pitchFamily="18" charset="0"/>
              </a:defRPr>
            </a:lvl4pPr>
            <a:lvl5pPr defTabSz="1306513">
              <a:defRPr sz="3400">
                <a:solidFill>
                  <a:schemeClr val="tx1"/>
                </a:solidFill>
                <a:latin typeface="Times New Roman" pitchFamily="18" charset="0"/>
              </a:defRPr>
            </a:lvl5pPr>
            <a:lvl6pPr defTabSz="1306513" fontAlgn="base">
              <a:spcBef>
                <a:spcPct val="0"/>
              </a:spcBef>
              <a:spcAft>
                <a:spcPct val="0"/>
              </a:spcAft>
              <a:defRPr sz="3400">
                <a:solidFill>
                  <a:schemeClr val="tx1"/>
                </a:solidFill>
                <a:latin typeface="Times New Roman" pitchFamily="18" charset="0"/>
              </a:defRPr>
            </a:lvl6pPr>
            <a:lvl7pPr defTabSz="1306513" fontAlgn="base">
              <a:spcBef>
                <a:spcPct val="0"/>
              </a:spcBef>
              <a:spcAft>
                <a:spcPct val="0"/>
              </a:spcAft>
              <a:defRPr sz="3400">
                <a:solidFill>
                  <a:schemeClr val="tx1"/>
                </a:solidFill>
                <a:latin typeface="Times New Roman" pitchFamily="18" charset="0"/>
              </a:defRPr>
            </a:lvl7pPr>
            <a:lvl8pPr defTabSz="1306513" fontAlgn="base">
              <a:spcBef>
                <a:spcPct val="0"/>
              </a:spcBef>
              <a:spcAft>
                <a:spcPct val="0"/>
              </a:spcAft>
              <a:defRPr sz="3400">
                <a:solidFill>
                  <a:schemeClr val="tx1"/>
                </a:solidFill>
                <a:latin typeface="Times New Roman" pitchFamily="18" charset="0"/>
              </a:defRPr>
            </a:lvl8pPr>
            <a:lvl9pPr defTabSz="1306513" fontAlgn="base">
              <a:spcBef>
                <a:spcPct val="0"/>
              </a:spcBef>
              <a:spcAft>
                <a:spcPct val="0"/>
              </a:spcAft>
              <a:defRPr sz="3400">
                <a:solidFill>
                  <a:schemeClr val="tx1"/>
                </a:solidFill>
                <a:latin typeface="Times New Roman" pitchFamily="18" charset="0"/>
              </a:defRPr>
            </a:lvl9pPr>
          </a:lstStyle>
          <a:p>
            <a:pPr eaLnBrk="0" hangingPunct="0"/>
            <a:r>
              <a:rPr lang="en-US" altLang="zh-CN" sz="2800" b="1" err="1">
                <a:solidFill>
                  <a:srgbClr val="00B050"/>
                </a:solidFill>
                <a:ea typeface="SimSun" pitchFamily="2" charset="-122"/>
              </a:rPr>
              <a:t>Bài</a:t>
            </a:r>
            <a:r>
              <a:rPr lang="en-US" altLang="zh-CN" sz="2800" b="1">
                <a:solidFill>
                  <a:srgbClr val="00B050"/>
                </a:solidFill>
                <a:ea typeface="SimSun" pitchFamily="2" charset="-122"/>
              </a:rPr>
              <a:t> 3:</a:t>
            </a:r>
            <a:r>
              <a:rPr lang="en-US" altLang="zh-CN" sz="2800" b="1">
                <a:ea typeface="SimSun" pitchFamily="2" charset="-122"/>
              </a:rPr>
              <a:t> </a:t>
            </a:r>
            <a:r>
              <a:rPr lang="en-US" altLang="zh-CN" sz="2800" b="1" dirty="0" err="1">
                <a:ea typeface="SimSun" pitchFamily="2" charset="-122"/>
              </a:rPr>
              <a:t>Có</a:t>
            </a:r>
            <a:r>
              <a:rPr lang="en-US" altLang="zh-CN" sz="2800" b="1" dirty="0">
                <a:ea typeface="SimSun" pitchFamily="2" charset="-122"/>
              </a:rPr>
              <a:t> 9 </a:t>
            </a:r>
            <a:r>
              <a:rPr lang="en-US" altLang="zh-CN" sz="2800" b="1" dirty="0" err="1">
                <a:ea typeface="SimSun" pitchFamily="2" charset="-122"/>
              </a:rPr>
              <a:t>que</a:t>
            </a:r>
            <a:r>
              <a:rPr lang="en-US" altLang="zh-CN" sz="2800" b="1" dirty="0">
                <a:ea typeface="SimSun" pitchFamily="2" charset="-122"/>
              </a:rPr>
              <a:t> </a:t>
            </a:r>
            <a:r>
              <a:rPr lang="en-US" altLang="zh-CN" sz="2800" b="1" dirty="0" err="1">
                <a:ea typeface="SimSun" pitchFamily="2" charset="-122"/>
              </a:rPr>
              <a:t>diêm</a:t>
            </a:r>
            <a:r>
              <a:rPr lang="en-US" altLang="zh-CN" sz="2800" b="1" dirty="0">
                <a:ea typeface="SimSun" pitchFamily="2" charset="-122"/>
              </a:rPr>
              <a:t> </a:t>
            </a:r>
            <a:r>
              <a:rPr lang="en-US" altLang="zh-CN" sz="2800" b="1" dirty="0" err="1">
                <a:ea typeface="SimSun" pitchFamily="2" charset="-122"/>
              </a:rPr>
              <a:t>được</a:t>
            </a:r>
            <a:r>
              <a:rPr lang="en-US" altLang="zh-CN" sz="2800" b="1" dirty="0">
                <a:ea typeface="SimSun" pitchFamily="2" charset="-122"/>
              </a:rPr>
              <a:t> </a:t>
            </a:r>
            <a:r>
              <a:rPr lang="en-US" altLang="zh-CN" sz="2800" b="1" dirty="0" err="1">
                <a:ea typeface="SimSun" pitchFamily="2" charset="-122"/>
              </a:rPr>
              <a:t>xếp</a:t>
            </a:r>
            <a:r>
              <a:rPr lang="en-US" altLang="zh-CN" sz="2800" b="1" dirty="0">
                <a:ea typeface="SimSun" pitchFamily="2" charset="-122"/>
              </a:rPr>
              <a:t> </a:t>
            </a:r>
            <a:r>
              <a:rPr lang="en-US" altLang="zh-CN" sz="2800" b="1" dirty="0" err="1">
                <a:ea typeface="SimSun" pitchFamily="2" charset="-122"/>
              </a:rPr>
              <a:t>theo</a:t>
            </a:r>
            <a:r>
              <a:rPr lang="en-US" altLang="zh-CN" sz="2800" b="1" dirty="0">
                <a:ea typeface="SimSun" pitchFamily="2" charset="-122"/>
              </a:rPr>
              <a:t> </a:t>
            </a:r>
            <a:r>
              <a:rPr lang="en-US" altLang="zh-CN" sz="2800" b="1" dirty="0" err="1">
                <a:ea typeface="SimSun" pitchFamily="2" charset="-122"/>
              </a:rPr>
              <a:t>hình</a:t>
            </a:r>
            <a:r>
              <a:rPr lang="en-US" altLang="zh-CN" sz="2800" b="1" dirty="0">
                <a:ea typeface="SimSun" pitchFamily="2" charset="-122"/>
              </a:rPr>
              <a:t> </a:t>
            </a:r>
            <a:r>
              <a:rPr lang="en-US" altLang="zh-CN" sz="2800" b="1" dirty="0" err="1">
                <a:ea typeface="SimSun" pitchFamily="2" charset="-122"/>
              </a:rPr>
              <a:t>sau</a:t>
            </a:r>
            <a:r>
              <a:rPr lang="en-US" altLang="zh-CN" sz="2800" b="1" dirty="0">
                <a:latin typeface=".VnTime" pitchFamily="34" charset="0"/>
                <a:ea typeface="SimSun" pitchFamily="2" charset="-122"/>
              </a:rPr>
              <a:t> . </a:t>
            </a:r>
            <a:r>
              <a:rPr lang="en-US" altLang="zh-CN" sz="2800" b="1" dirty="0" err="1">
                <a:ea typeface="SimSun" pitchFamily="2" charset="-122"/>
              </a:rPr>
              <a:t>Hãy</a:t>
            </a:r>
            <a:r>
              <a:rPr lang="en-US" altLang="zh-CN" sz="2800" b="1" dirty="0">
                <a:ea typeface="SimSun" pitchFamily="2" charset="-122"/>
              </a:rPr>
              <a:t> </a:t>
            </a:r>
            <a:r>
              <a:rPr lang="en-US" altLang="zh-CN" sz="2800" b="1" dirty="0" err="1">
                <a:ea typeface="SimSun" pitchFamily="2" charset="-122"/>
              </a:rPr>
              <a:t>chuyển</a:t>
            </a:r>
            <a:r>
              <a:rPr lang="en-US" altLang="zh-CN" sz="2800" b="1" dirty="0">
                <a:ea typeface="SimSun" pitchFamily="2" charset="-122"/>
              </a:rPr>
              <a:t> </a:t>
            </a:r>
            <a:r>
              <a:rPr lang="en-US" altLang="zh-CN" sz="2800" b="1" dirty="0" err="1">
                <a:ea typeface="SimSun" pitchFamily="2" charset="-122"/>
              </a:rPr>
              <a:t>chỗ</a:t>
            </a:r>
            <a:r>
              <a:rPr lang="en-US" altLang="zh-CN" sz="2800" b="1" dirty="0">
                <a:ea typeface="SimSun" pitchFamily="2" charset="-122"/>
              </a:rPr>
              <a:t> </a:t>
            </a:r>
            <a:r>
              <a:rPr lang="en-US" altLang="zh-CN" sz="2800" b="1" dirty="0" err="1">
                <a:ea typeface="SimSun" pitchFamily="2" charset="-122"/>
              </a:rPr>
              <a:t>một</a:t>
            </a:r>
            <a:r>
              <a:rPr lang="en-US" altLang="zh-CN" sz="2800" b="1" dirty="0">
                <a:ea typeface="SimSun" pitchFamily="2" charset="-122"/>
              </a:rPr>
              <a:t> </a:t>
            </a:r>
            <a:r>
              <a:rPr lang="en-US" altLang="zh-CN" sz="2800" b="1" dirty="0" err="1">
                <a:ea typeface="SimSun" pitchFamily="2" charset="-122"/>
              </a:rPr>
              <a:t>que</a:t>
            </a:r>
            <a:r>
              <a:rPr lang="en-US" altLang="zh-CN" sz="2800" b="1" dirty="0">
                <a:ea typeface="SimSun" pitchFamily="2" charset="-122"/>
              </a:rPr>
              <a:t> </a:t>
            </a:r>
            <a:r>
              <a:rPr lang="en-US" altLang="zh-CN" sz="2800" b="1" dirty="0" err="1">
                <a:ea typeface="SimSun" pitchFamily="2" charset="-122"/>
              </a:rPr>
              <a:t>diêm</a:t>
            </a:r>
            <a:r>
              <a:rPr lang="en-US" altLang="zh-CN" sz="2800" b="1" dirty="0">
                <a:ea typeface="SimSun" pitchFamily="2" charset="-122"/>
              </a:rPr>
              <a:t> </a:t>
            </a:r>
            <a:r>
              <a:rPr lang="en-US" altLang="zh-CN" sz="2800" b="1" dirty="0" err="1">
                <a:ea typeface="SimSun" pitchFamily="2" charset="-122"/>
              </a:rPr>
              <a:t>để</a:t>
            </a:r>
            <a:r>
              <a:rPr lang="en-US" altLang="zh-CN" sz="2800" b="1" dirty="0">
                <a:ea typeface="SimSun" pitchFamily="2" charset="-122"/>
              </a:rPr>
              <a:t> </a:t>
            </a:r>
            <a:r>
              <a:rPr lang="en-US" altLang="zh-CN" sz="2800" b="1" dirty="0" err="1">
                <a:ea typeface="SimSun" pitchFamily="2" charset="-122"/>
              </a:rPr>
              <a:t>có</a:t>
            </a:r>
            <a:r>
              <a:rPr lang="en-US" altLang="zh-CN" sz="2800" b="1" dirty="0">
                <a:ea typeface="SimSun" pitchFamily="2" charset="-122"/>
              </a:rPr>
              <a:t> </a:t>
            </a:r>
            <a:r>
              <a:rPr lang="en-US" altLang="zh-CN" sz="2800" b="1" dirty="0" err="1">
                <a:ea typeface="SimSun" pitchFamily="2" charset="-122"/>
              </a:rPr>
              <a:t>được</a:t>
            </a:r>
            <a:r>
              <a:rPr lang="en-US" altLang="zh-CN" sz="2800" b="1" dirty="0">
                <a:ea typeface="SimSun" pitchFamily="2" charset="-122"/>
              </a:rPr>
              <a:t> </a:t>
            </a:r>
            <a:r>
              <a:rPr lang="en-US" altLang="zh-CN" sz="2800" b="1" dirty="0" err="1">
                <a:ea typeface="SimSun" pitchFamily="2" charset="-122"/>
              </a:rPr>
              <a:t>kết</a:t>
            </a:r>
            <a:r>
              <a:rPr lang="en-US" altLang="zh-CN" sz="2800" b="1" dirty="0">
                <a:ea typeface="SimSun" pitchFamily="2" charset="-122"/>
              </a:rPr>
              <a:t> </a:t>
            </a:r>
            <a:r>
              <a:rPr lang="en-US" altLang="zh-CN" sz="2800" b="1" dirty="0" err="1">
                <a:ea typeface="SimSun" pitchFamily="2" charset="-122"/>
              </a:rPr>
              <a:t>quả</a:t>
            </a:r>
            <a:r>
              <a:rPr lang="en-US" altLang="zh-CN" sz="2800" b="1" dirty="0">
                <a:ea typeface="SimSun" pitchFamily="2" charset="-122"/>
              </a:rPr>
              <a:t> </a:t>
            </a:r>
            <a:r>
              <a:rPr lang="en-US" altLang="zh-CN" sz="2800" b="1" dirty="0" err="1">
                <a:ea typeface="SimSun" pitchFamily="2" charset="-122"/>
              </a:rPr>
              <a:t>đúng</a:t>
            </a:r>
            <a:endParaRPr lang="en-US" altLang="zh-CN" sz="2800" b="1" dirty="0">
              <a:ea typeface="SimSun" pitchFamily="2" charset="-122"/>
            </a:endParaRPr>
          </a:p>
        </p:txBody>
      </p:sp>
      <p:sp>
        <p:nvSpPr>
          <p:cNvPr id="12312" name="Text Box 122"/>
          <p:cNvSpPr txBox="1">
            <a:spLocks noChangeArrowheads="1"/>
          </p:cNvSpPr>
          <p:nvPr/>
        </p:nvSpPr>
        <p:spPr bwMode="auto">
          <a:xfrm>
            <a:off x="609204" y="2758418"/>
            <a:ext cx="1734760" cy="615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spAutoFit/>
          </a:bodyPr>
          <a:lstStyle>
            <a:lvl1pPr defTabSz="1306513">
              <a:defRPr sz="3400">
                <a:solidFill>
                  <a:schemeClr val="tx1"/>
                </a:solidFill>
                <a:latin typeface="Times New Roman" pitchFamily="18" charset="0"/>
              </a:defRPr>
            </a:lvl1pPr>
            <a:lvl2pPr defTabSz="1306513">
              <a:defRPr sz="3400">
                <a:solidFill>
                  <a:schemeClr val="tx1"/>
                </a:solidFill>
                <a:latin typeface="Times New Roman" pitchFamily="18" charset="0"/>
              </a:defRPr>
            </a:lvl2pPr>
            <a:lvl3pPr defTabSz="1306513">
              <a:defRPr sz="3400">
                <a:solidFill>
                  <a:schemeClr val="tx1"/>
                </a:solidFill>
                <a:latin typeface="Times New Roman" pitchFamily="18" charset="0"/>
              </a:defRPr>
            </a:lvl3pPr>
            <a:lvl4pPr defTabSz="1306513">
              <a:defRPr sz="3400">
                <a:solidFill>
                  <a:schemeClr val="tx1"/>
                </a:solidFill>
                <a:latin typeface="Times New Roman" pitchFamily="18" charset="0"/>
              </a:defRPr>
            </a:lvl4pPr>
            <a:lvl5pPr defTabSz="1306513">
              <a:defRPr sz="3400">
                <a:solidFill>
                  <a:schemeClr val="tx1"/>
                </a:solidFill>
                <a:latin typeface="Times New Roman" pitchFamily="18" charset="0"/>
              </a:defRPr>
            </a:lvl5pPr>
            <a:lvl6pPr defTabSz="1306513" fontAlgn="base">
              <a:spcBef>
                <a:spcPct val="0"/>
              </a:spcBef>
              <a:spcAft>
                <a:spcPct val="0"/>
              </a:spcAft>
              <a:defRPr sz="3400">
                <a:solidFill>
                  <a:schemeClr val="tx1"/>
                </a:solidFill>
                <a:latin typeface="Times New Roman" pitchFamily="18" charset="0"/>
              </a:defRPr>
            </a:lvl6pPr>
            <a:lvl7pPr defTabSz="1306513" fontAlgn="base">
              <a:spcBef>
                <a:spcPct val="0"/>
              </a:spcBef>
              <a:spcAft>
                <a:spcPct val="0"/>
              </a:spcAft>
              <a:defRPr sz="3400">
                <a:solidFill>
                  <a:schemeClr val="tx1"/>
                </a:solidFill>
                <a:latin typeface="Times New Roman" pitchFamily="18" charset="0"/>
              </a:defRPr>
            </a:lvl7pPr>
            <a:lvl8pPr defTabSz="1306513" fontAlgn="base">
              <a:spcBef>
                <a:spcPct val="0"/>
              </a:spcBef>
              <a:spcAft>
                <a:spcPct val="0"/>
              </a:spcAft>
              <a:defRPr sz="3400">
                <a:solidFill>
                  <a:schemeClr val="tx1"/>
                </a:solidFill>
                <a:latin typeface="Times New Roman" pitchFamily="18" charset="0"/>
              </a:defRPr>
            </a:lvl8pPr>
            <a:lvl9pPr defTabSz="1306513" fontAlgn="base">
              <a:spcBef>
                <a:spcPct val="0"/>
              </a:spcBef>
              <a:spcAft>
                <a:spcPct val="0"/>
              </a:spcAft>
              <a:defRPr sz="3400">
                <a:solidFill>
                  <a:schemeClr val="tx1"/>
                </a:solidFill>
                <a:latin typeface="Times New Roman" pitchFamily="18" charset="0"/>
              </a:defRPr>
            </a:lvl9pPr>
          </a:lstStyle>
          <a:p>
            <a:pPr eaLnBrk="0" hangingPunct="0"/>
            <a:r>
              <a:rPr lang="en-US" altLang="zh-CN" b="1" u="sng">
                <a:solidFill>
                  <a:srgbClr val="FF0000"/>
                </a:solidFill>
                <a:ea typeface="SimSun" pitchFamily="2" charset="-122"/>
              </a:rPr>
              <a:t>Cách 1</a:t>
            </a:r>
            <a:r>
              <a:rPr lang="en-US" altLang="zh-CN" b="1" u="sng">
                <a:solidFill>
                  <a:srgbClr val="FF0000"/>
                </a:solidFill>
                <a:latin typeface=".VnTime" pitchFamily="34" charset="0"/>
                <a:ea typeface="SimSun" pitchFamily="2" charset="-122"/>
              </a:rPr>
              <a:t> :</a:t>
            </a:r>
          </a:p>
        </p:txBody>
      </p:sp>
      <p:sp>
        <p:nvSpPr>
          <p:cNvPr id="12313" name="Text Box 123"/>
          <p:cNvSpPr txBox="1">
            <a:spLocks noChangeArrowheads="1"/>
          </p:cNvSpPr>
          <p:nvPr/>
        </p:nvSpPr>
        <p:spPr bwMode="auto">
          <a:xfrm>
            <a:off x="619125" y="4515251"/>
            <a:ext cx="1625756" cy="615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spAutoFit/>
          </a:bodyPr>
          <a:lstStyle>
            <a:lvl1pPr defTabSz="1306513">
              <a:defRPr sz="3400">
                <a:solidFill>
                  <a:schemeClr val="tx1"/>
                </a:solidFill>
                <a:latin typeface="Times New Roman" pitchFamily="18" charset="0"/>
              </a:defRPr>
            </a:lvl1pPr>
            <a:lvl2pPr defTabSz="1306513">
              <a:defRPr sz="3400">
                <a:solidFill>
                  <a:schemeClr val="tx1"/>
                </a:solidFill>
                <a:latin typeface="Times New Roman" pitchFamily="18" charset="0"/>
              </a:defRPr>
            </a:lvl2pPr>
            <a:lvl3pPr defTabSz="1306513">
              <a:defRPr sz="3400">
                <a:solidFill>
                  <a:schemeClr val="tx1"/>
                </a:solidFill>
                <a:latin typeface="Times New Roman" pitchFamily="18" charset="0"/>
              </a:defRPr>
            </a:lvl3pPr>
            <a:lvl4pPr defTabSz="1306513">
              <a:defRPr sz="3400">
                <a:solidFill>
                  <a:schemeClr val="tx1"/>
                </a:solidFill>
                <a:latin typeface="Times New Roman" pitchFamily="18" charset="0"/>
              </a:defRPr>
            </a:lvl4pPr>
            <a:lvl5pPr defTabSz="1306513">
              <a:defRPr sz="3400">
                <a:solidFill>
                  <a:schemeClr val="tx1"/>
                </a:solidFill>
                <a:latin typeface="Times New Roman" pitchFamily="18" charset="0"/>
              </a:defRPr>
            </a:lvl5pPr>
            <a:lvl6pPr defTabSz="1306513" fontAlgn="base">
              <a:spcBef>
                <a:spcPct val="0"/>
              </a:spcBef>
              <a:spcAft>
                <a:spcPct val="0"/>
              </a:spcAft>
              <a:defRPr sz="3400">
                <a:solidFill>
                  <a:schemeClr val="tx1"/>
                </a:solidFill>
                <a:latin typeface="Times New Roman" pitchFamily="18" charset="0"/>
              </a:defRPr>
            </a:lvl6pPr>
            <a:lvl7pPr defTabSz="1306513" fontAlgn="base">
              <a:spcBef>
                <a:spcPct val="0"/>
              </a:spcBef>
              <a:spcAft>
                <a:spcPct val="0"/>
              </a:spcAft>
              <a:defRPr sz="3400">
                <a:solidFill>
                  <a:schemeClr val="tx1"/>
                </a:solidFill>
                <a:latin typeface="Times New Roman" pitchFamily="18" charset="0"/>
              </a:defRPr>
            </a:lvl7pPr>
            <a:lvl8pPr defTabSz="1306513" fontAlgn="base">
              <a:spcBef>
                <a:spcPct val="0"/>
              </a:spcBef>
              <a:spcAft>
                <a:spcPct val="0"/>
              </a:spcAft>
              <a:defRPr sz="3400">
                <a:solidFill>
                  <a:schemeClr val="tx1"/>
                </a:solidFill>
                <a:latin typeface="Times New Roman" pitchFamily="18" charset="0"/>
              </a:defRPr>
            </a:lvl8pPr>
            <a:lvl9pPr defTabSz="1306513" fontAlgn="base">
              <a:spcBef>
                <a:spcPct val="0"/>
              </a:spcBef>
              <a:spcAft>
                <a:spcPct val="0"/>
              </a:spcAft>
              <a:defRPr sz="3400">
                <a:solidFill>
                  <a:schemeClr val="tx1"/>
                </a:solidFill>
                <a:latin typeface="Times New Roman" pitchFamily="18" charset="0"/>
              </a:defRPr>
            </a:lvl9pPr>
          </a:lstStyle>
          <a:p>
            <a:pPr eaLnBrk="0" hangingPunct="0"/>
            <a:r>
              <a:rPr lang="en-US" altLang="zh-CN" b="1" u="sng">
                <a:solidFill>
                  <a:srgbClr val="FF0000"/>
                </a:solidFill>
                <a:ea typeface="SimSun" pitchFamily="2" charset="-122"/>
              </a:rPr>
              <a:t>Cách 2:</a:t>
            </a:r>
            <a:endParaRPr lang="en-US" altLang="zh-CN" b="1" u="sng">
              <a:solidFill>
                <a:srgbClr val="0000FF"/>
              </a:solidFill>
              <a:latin typeface=".VnTime" pitchFamily="34" charset="0"/>
              <a:ea typeface="SimSun" pitchFamily="2" charset="-122"/>
            </a:endParaRPr>
          </a:p>
        </p:txBody>
      </p:sp>
      <p:sp>
        <p:nvSpPr>
          <p:cNvPr id="12314" name="Text Box 124"/>
          <p:cNvSpPr txBox="1">
            <a:spLocks noChangeArrowheads="1"/>
          </p:cNvSpPr>
          <p:nvPr/>
        </p:nvSpPr>
        <p:spPr bwMode="auto">
          <a:xfrm>
            <a:off x="619125" y="6166251"/>
            <a:ext cx="1625756" cy="615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spAutoFit/>
          </a:bodyPr>
          <a:lstStyle>
            <a:lvl1pPr defTabSz="1306513">
              <a:defRPr sz="3400">
                <a:solidFill>
                  <a:schemeClr val="tx1"/>
                </a:solidFill>
                <a:latin typeface="Times New Roman" pitchFamily="18" charset="0"/>
              </a:defRPr>
            </a:lvl1pPr>
            <a:lvl2pPr defTabSz="1306513">
              <a:defRPr sz="3400">
                <a:solidFill>
                  <a:schemeClr val="tx1"/>
                </a:solidFill>
                <a:latin typeface="Times New Roman" pitchFamily="18" charset="0"/>
              </a:defRPr>
            </a:lvl2pPr>
            <a:lvl3pPr defTabSz="1306513">
              <a:defRPr sz="3400">
                <a:solidFill>
                  <a:schemeClr val="tx1"/>
                </a:solidFill>
                <a:latin typeface="Times New Roman" pitchFamily="18" charset="0"/>
              </a:defRPr>
            </a:lvl3pPr>
            <a:lvl4pPr defTabSz="1306513">
              <a:defRPr sz="3400">
                <a:solidFill>
                  <a:schemeClr val="tx1"/>
                </a:solidFill>
                <a:latin typeface="Times New Roman" pitchFamily="18" charset="0"/>
              </a:defRPr>
            </a:lvl4pPr>
            <a:lvl5pPr defTabSz="1306513">
              <a:defRPr sz="3400">
                <a:solidFill>
                  <a:schemeClr val="tx1"/>
                </a:solidFill>
                <a:latin typeface="Times New Roman" pitchFamily="18" charset="0"/>
              </a:defRPr>
            </a:lvl5pPr>
            <a:lvl6pPr defTabSz="1306513" fontAlgn="base">
              <a:spcBef>
                <a:spcPct val="0"/>
              </a:spcBef>
              <a:spcAft>
                <a:spcPct val="0"/>
              </a:spcAft>
              <a:defRPr sz="3400">
                <a:solidFill>
                  <a:schemeClr val="tx1"/>
                </a:solidFill>
                <a:latin typeface="Times New Roman" pitchFamily="18" charset="0"/>
              </a:defRPr>
            </a:lvl6pPr>
            <a:lvl7pPr defTabSz="1306513" fontAlgn="base">
              <a:spcBef>
                <a:spcPct val="0"/>
              </a:spcBef>
              <a:spcAft>
                <a:spcPct val="0"/>
              </a:spcAft>
              <a:defRPr sz="3400">
                <a:solidFill>
                  <a:schemeClr val="tx1"/>
                </a:solidFill>
                <a:latin typeface="Times New Roman" pitchFamily="18" charset="0"/>
              </a:defRPr>
            </a:lvl7pPr>
            <a:lvl8pPr defTabSz="1306513" fontAlgn="base">
              <a:spcBef>
                <a:spcPct val="0"/>
              </a:spcBef>
              <a:spcAft>
                <a:spcPct val="0"/>
              </a:spcAft>
              <a:defRPr sz="3400">
                <a:solidFill>
                  <a:schemeClr val="tx1"/>
                </a:solidFill>
                <a:latin typeface="Times New Roman" pitchFamily="18" charset="0"/>
              </a:defRPr>
            </a:lvl8pPr>
            <a:lvl9pPr defTabSz="1306513" fontAlgn="base">
              <a:spcBef>
                <a:spcPct val="0"/>
              </a:spcBef>
              <a:spcAft>
                <a:spcPct val="0"/>
              </a:spcAft>
              <a:defRPr sz="3400">
                <a:solidFill>
                  <a:schemeClr val="tx1"/>
                </a:solidFill>
                <a:latin typeface="Times New Roman" pitchFamily="18" charset="0"/>
              </a:defRPr>
            </a:lvl9pPr>
          </a:lstStyle>
          <a:p>
            <a:pPr eaLnBrk="0" hangingPunct="0"/>
            <a:r>
              <a:rPr lang="en-US" altLang="zh-CN" b="1" u="sng">
                <a:solidFill>
                  <a:srgbClr val="FF0000"/>
                </a:solidFill>
                <a:ea typeface="SimSun" pitchFamily="2" charset="-122"/>
              </a:rPr>
              <a:t>Cách 3:</a:t>
            </a:r>
            <a:endParaRPr lang="en-US" altLang="zh-CN" b="1" u="sng">
              <a:solidFill>
                <a:srgbClr val="990000"/>
              </a:solidFill>
              <a:latin typeface=".VnTime" pitchFamily="34" charset="0"/>
              <a:ea typeface="SimSun" pitchFamily="2" charset="-122"/>
            </a:endParaRPr>
          </a:p>
        </p:txBody>
      </p:sp>
      <p:sp>
        <p:nvSpPr>
          <p:cNvPr id="93" name="TextBox 3"/>
          <p:cNvSpPr txBox="1">
            <a:spLocks noChangeArrowheads="1"/>
          </p:cNvSpPr>
          <p:nvPr/>
        </p:nvSpPr>
        <p:spPr bwMode="auto">
          <a:xfrm>
            <a:off x="3022600" y="93663"/>
            <a:ext cx="27178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dirty="0">
                <a:solidFill>
                  <a:schemeClr val="bg1"/>
                </a:solidFill>
                <a:latin typeface="Times New Roman" pitchFamily="18" charset="0"/>
                <a:cs typeface="Times New Roman" pitchFamily="18" charset="0"/>
              </a:rPr>
              <a:t>LUYỆN TẬP</a:t>
            </a:r>
          </a:p>
        </p:txBody>
      </p:sp>
    </p:spTree>
    <p:extLst>
      <p:ext uri="{BB962C8B-B14F-4D97-AF65-F5344CB8AC3E}">
        <p14:creationId xmlns:p14="http://schemas.microsoft.com/office/powerpoint/2010/main" val="1418349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12311"/>
                                        </p:tgtEl>
                                        <p:attrNameLst>
                                          <p:attrName>style.visibility</p:attrName>
                                        </p:attrNameLst>
                                      </p:cBhvr>
                                      <p:to>
                                        <p:strVal val="visible"/>
                                      </p:to>
                                    </p:set>
                                    <p:anim calcmode="lin" valueType="num">
                                      <p:cBhvr>
                                        <p:cTn id="7" dur="1000" fill="hold"/>
                                        <p:tgtEl>
                                          <p:spTgt spid="12311"/>
                                        </p:tgtEl>
                                        <p:attrNameLst>
                                          <p:attrName>ppt_w</p:attrName>
                                        </p:attrNameLst>
                                      </p:cBhvr>
                                      <p:tavLst>
                                        <p:tav tm="0">
                                          <p:val>
                                            <p:fltVal val="0"/>
                                          </p:val>
                                        </p:tav>
                                        <p:tav tm="100000">
                                          <p:val>
                                            <p:strVal val="#ppt_w"/>
                                          </p:val>
                                        </p:tav>
                                      </p:tavLst>
                                    </p:anim>
                                    <p:anim calcmode="lin" valueType="num">
                                      <p:cBhvr>
                                        <p:cTn id="8" dur="1000" fill="hold"/>
                                        <p:tgtEl>
                                          <p:spTgt spid="12311"/>
                                        </p:tgtEl>
                                        <p:attrNameLst>
                                          <p:attrName>ppt_h</p:attrName>
                                        </p:attrNameLst>
                                      </p:cBhvr>
                                      <p:tavLst>
                                        <p:tav tm="0">
                                          <p:val>
                                            <p:fltVal val="0"/>
                                          </p:val>
                                        </p:tav>
                                        <p:tav tm="100000">
                                          <p:val>
                                            <p:strVal val="#ppt_h"/>
                                          </p:val>
                                        </p:tav>
                                      </p:tavLst>
                                    </p:anim>
                                    <p:anim calcmode="lin" valueType="num">
                                      <p:cBhvr>
                                        <p:cTn id="9" dur="1000" fill="hold"/>
                                        <p:tgtEl>
                                          <p:spTgt spid="12311"/>
                                        </p:tgtEl>
                                        <p:attrNameLst>
                                          <p:attrName>style.rotation</p:attrName>
                                        </p:attrNameLst>
                                      </p:cBhvr>
                                      <p:tavLst>
                                        <p:tav tm="0">
                                          <p:val>
                                            <p:fltVal val="90"/>
                                          </p:val>
                                        </p:tav>
                                        <p:tav tm="100000">
                                          <p:val>
                                            <p:fltVal val="0"/>
                                          </p:val>
                                        </p:tav>
                                      </p:tavLst>
                                    </p:anim>
                                    <p:animEffect transition="in" filter="fade">
                                      <p:cBhvr>
                                        <p:cTn id="10" dur="1000"/>
                                        <p:tgtEl>
                                          <p:spTgt spid="1231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0" presetClass="path" presetSubtype="0" accel="50000" decel="50000" fill="hold" nodeType="clickEffect">
                                  <p:stCondLst>
                                    <p:cond delay="0"/>
                                  </p:stCondLst>
                                  <p:childTnLst>
                                    <p:animMotion origin="layout" path="M -3.33333E-6 5.55112E-17 L 0.26667 5.55112E-17 " pathEditMode="relative" rAng="0" ptsTypes="AA">
                                      <p:cBhvr>
                                        <p:cTn id="44" dur="2000" fill="hold"/>
                                        <p:tgtEl>
                                          <p:spTgt spid="2"/>
                                        </p:tgtEl>
                                        <p:attrNameLst>
                                          <p:attrName>ppt_x,ppt_y</p:attrName>
                                        </p:attrNameLst>
                                      </p:cBhvr>
                                      <p:rCtr x="13300" y="0"/>
                                    </p:animMotion>
                                  </p:childTnLst>
                                </p:cTn>
                              </p:par>
                            </p:childTnLst>
                          </p:cTn>
                        </p:par>
                        <p:par>
                          <p:cTn id="45" fill="hold" nodeType="afterGroup">
                            <p:stCondLst>
                              <p:cond delay="2000"/>
                            </p:stCondLst>
                            <p:childTnLst>
                              <p:par>
                                <p:cTn id="46" presetID="51" presetClass="entr" presetSubtype="0" fill="hold" grpId="0" nodeType="afterEffect">
                                  <p:stCondLst>
                                    <p:cond delay="0"/>
                                  </p:stCondLst>
                                  <p:childTnLst>
                                    <p:set>
                                      <p:cBhvr>
                                        <p:cTn id="47" dur="1" fill="hold">
                                          <p:stCondLst>
                                            <p:cond delay="0"/>
                                          </p:stCondLst>
                                        </p:cTn>
                                        <p:tgtEl>
                                          <p:spTgt spid="12312"/>
                                        </p:tgtEl>
                                        <p:attrNameLst>
                                          <p:attrName>style.visibility</p:attrName>
                                        </p:attrNameLst>
                                      </p:cBhvr>
                                      <p:to>
                                        <p:strVal val="visible"/>
                                      </p:to>
                                    </p:set>
                                    <p:animEffect transition="in" filter="fade">
                                      <p:cBhvr>
                                        <p:cTn id="48" dur="770" decel="100000"/>
                                        <p:tgtEl>
                                          <p:spTgt spid="12312"/>
                                        </p:tgtEl>
                                      </p:cBhvr>
                                    </p:animEffect>
                                    <p:animScale>
                                      <p:cBhvr>
                                        <p:cTn id="49" dur="770" decel="100000"/>
                                        <p:tgtEl>
                                          <p:spTgt spid="12312"/>
                                        </p:tgtEl>
                                      </p:cBhvr>
                                      <p:from x="10000" y="10000"/>
                                      <p:to x="200000" y="450000"/>
                                    </p:animScale>
                                    <p:animScale>
                                      <p:cBhvr>
                                        <p:cTn id="50" dur="1230" accel="100000" fill="hold">
                                          <p:stCondLst>
                                            <p:cond delay="770"/>
                                          </p:stCondLst>
                                        </p:cTn>
                                        <p:tgtEl>
                                          <p:spTgt spid="12312"/>
                                        </p:tgtEl>
                                      </p:cBhvr>
                                      <p:from x="200000" y="450000"/>
                                      <p:to x="100000" y="100000"/>
                                    </p:animScale>
                                    <p:set>
                                      <p:cBhvr>
                                        <p:cTn id="51" dur="770" fill="hold"/>
                                        <p:tgtEl>
                                          <p:spTgt spid="12312"/>
                                        </p:tgtEl>
                                        <p:attrNameLst>
                                          <p:attrName>ppt_x</p:attrName>
                                        </p:attrNameLst>
                                      </p:cBhvr>
                                      <p:to>
                                        <p:strVal val="(0.5)"/>
                                      </p:to>
                                    </p:set>
                                    <p:anim from="(0.5)" to="(#ppt_x)" calcmode="lin" valueType="num">
                                      <p:cBhvr>
                                        <p:cTn id="52" dur="1230" accel="100000" fill="hold">
                                          <p:stCondLst>
                                            <p:cond delay="770"/>
                                          </p:stCondLst>
                                        </p:cTn>
                                        <p:tgtEl>
                                          <p:spTgt spid="12312"/>
                                        </p:tgtEl>
                                        <p:attrNameLst>
                                          <p:attrName>ppt_x</p:attrName>
                                        </p:attrNameLst>
                                      </p:cBhvr>
                                    </p:anim>
                                    <p:set>
                                      <p:cBhvr>
                                        <p:cTn id="53" dur="770" fill="hold"/>
                                        <p:tgtEl>
                                          <p:spTgt spid="12312"/>
                                        </p:tgtEl>
                                        <p:attrNameLst>
                                          <p:attrName>ppt_y</p:attrName>
                                        </p:attrNameLst>
                                      </p:cBhvr>
                                      <p:to>
                                        <p:strVal val="(#ppt_y+0.4)"/>
                                      </p:to>
                                    </p:set>
                                    <p:anim from="(#ppt_y+0.4)" to="(#ppt_y)" calcmode="lin" valueType="num">
                                      <p:cBhvr>
                                        <p:cTn id="54" dur="1230" accel="100000" fill="hold">
                                          <p:stCondLst>
                                            <p:cond delay="770"/>
                                          </p:stCondLst>
                                        </p:cTn>
                                        <p:tgtEl>
                                          <p:spTgt spid="12312"/>
                                        </p:tgtEl>
                                        <p:attrNameLst>
                                          <p:attrName>ppt_y</p:attrName>
                                        </p:attrNameLst>
                                      </p:cBhvr>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4" presetClass="entr" presetSubtype="0" fill="hold" nodeType="clickEffect">
                                  <p:stCondLst>
                                    <p:cond delay="0"/>
                                  </p:stCondLst>
                                  <p:childTnLst>
                                    <p:set>
                                      <p:cBhvr>
                                        <p:cTn id="58" dur="1" fill="hold">
                                          <p:stCondLst>
                                            <p:cond delay="0"/>
                                          </p:stCondLst>
                                        </p:cTn>
                                        <p:tgtEl>
                                          <p:spTgt spid="13"/>
                                        </p:tgtEl>
                                        <p:attrNameLst>
                                          <p:attrName>style.visibility</p:attrName>
                                        </p:attrNameLst>
                                      </p:cBhvr>
                                      <p:to>
                                        <p:strVal val="visible"/>
                                      </p:to>
                                    </p:set>
                                    <p:anim to="" calcmode="lin" valueType="num">
                                      <p:cBhvr>
                                        <p:cTn id="59" dur="1" fill="hold"/>
                                        <p:tgtEl>
                                          <p:spTgt spid="13"/>
                                        </p:tgtEl>
                                        <p:attrNameLst>
                                          <p:attrName>style.visibility</p:attrName>
                                        </p:attrNameLst>
                                      </p:cBhvr>
                                    </p:anim>
                                  </p:childTnLst>
                                </p:cTn>
                              </p:par>
                              <p:par>
                                <p:cTn id="60" presetID="24" presetClass="entr" presetSubtype="0" fill="hold" nodeType="withEffect">
                                  <p:stCondLst>
                                    <p:cond delay="0"/>
                                  </p:stCondLst>
                                  <p:childTnLst>
                                    <p:set>
                                      <p:cBhvr>
                                        <p:cTn id="61" dur="1" fill="hold">
                                          <p:stCondLst>
                                            <p:cond delay="0"/>
                                          </p:stCondLst>
                                        </p:cTn>
                                        <p:tgtEl>
                                          <p:spTgt spid="14"/>
                                        </p:tgtEl>
                                        <p:attrNameLst>
                                          <p:attrName>style.visibility</p:attrName>
                                        </p:attrNameLst>
                                      </p:cBhvr>
                                      <p:to>
                                        <p:strVal val="visible"/>
                                      </p:to>
                                    </p:set>
                                    <p:anim to="" calcmode="lin" valueType="num">
                                      <p:cBhvr>
                                        <p:cTn id="62" dur="1" fill="hold"/>
                                        <p:tgtEl>
                                          <p:spTgt spid="14"/>
                                        </p:tgtEl>
                                        <p:attrNameLst>
                                          <p:attrName>style.visibility</p:attrName>
                                        </p:attrNameLst>
                                      </p:cBhvr>
                                    </p:anim>
                                  </p:childTnLst>
                                </p:cTn>
                              </p:par>
                              <p:par>
                                <p:cTn id="63" presetID="24" presetClass="entr" presetSubtype="0" fill="hold" nodeType="withEffect">
                                  <p:stCondLst>
                                    <p:cond delay="0"/>
                                  </p:stCondLst>
                                  <p:childTnLst>
                                    <p:set>
                                      <p:cBhvr>
                                        <p:cTn id="64" dur="1" fill="hold">
                                          <p:stCondLst>
                                            <p:cond delay="0"/>
                                          </p:stCondLst>
                                        </p:cTn>
                                        <p:tgtEl>
                                          <p:spTgt spid="15"/>
                                        </p:tgtEl>
                                        <p:attrNameLst>
                                          <p:attrName>style.visibility</p:attrName>
                                        </p:attrNameLst>
                                      </p:cBhvr>
                                      <p:to>
                                        <p:strVal val="visible"/>
                                      </p:to>
                                    </p:set>
                                    <p:anim to="" calcmode="lin" valueType="num">
                                      <p:cBhvr>
                                        <p:cTn id="65" dur="1" fill="hold"/>
                                        <p:tgtEl>
                                          <p:spTgt spid="15"/>
                                        </p:tgtEl>
                                        <p:attrNameLst>
                                          <p:attrName>style.visibility</p:attrName>
                                        </p:attrNameLst>
                                      </p:cBhvr>
                                    </p:anim>
                                  </p:childTnLst>
                                </p:cTn>
                              </p:par>
                              <p:par>
                                <p:cTn id="66" presetID="24" presetClass="entr" presetSubtype="0" fill="hold" nodeType="withEffect">
                                  <p:stCondLst>
                                    <p:cond delay="0"/>
                                  </p:stCondLst>
                                  <p:childTnLst>
                                    <p:set>
                                      <p:cBhvr>
                                        <p:cTn id="67" dur="1" fill="hold">
                                          <p:stCondLst>
                                            <p:cond delay="0"/>
                                          </p:stCondLst>
                                        </p:cTn>
                                        <p:tgtEl>
                                          <p:spTgt spid="18"/>
                                        </p:tgtEl>
                                        <p:attrNameLst>
                                          <p:attrName>style.visibility</p:attrName>
                                        </p:attrNameLst>
                                      </p:cBhvr>
                                      <p:to>
                                        <p:strVal val="visible"/>
                                      </p:to>
                                    </p:set>
                                    <p:anim to="" calcmode="lin" valueType="num">
                                      <p:cBhvr>
                                        <p:cTn id="68" dur="1" fill="hold"/>
                                        <p:tgtEl>
                                          <p:spTgt spid="18"/>
                                        </p:tgtEl>
                                        <p:attrNameLst>
                                          <p:attrName>style.visibility</p:attrName>
                                        </p:attrNameLst>
                                      </p:cBhvr>
                                    </p:anim>
                                  </p:childTnLst>
                                </p:cTn>
                              </p:par>
                              <p:par>
                                <p:cTn id="69" presetID="24" presetClass="entr" presetSubtype="0" fill="hold" nodeType="withEffect">
                                  <p:stCondLst>
                                    <p:cond delay="0"/>
                                  </p:stCondLst>
                                  <p:childTnLst>
                                    <p:set>
                                      <p:cBhvr>
                                        <p:cTn id="70" dur="1" fill="hold">
                                          <p:stCondLst>
                                            <p:cond delay="0"/>
                                          </p:stCondLst>
                                        </p:cTn>
                                        <p:tgtEl>
                                          <p:spTgt spid="21"/>
                                        </p:tgtEl>
                                        <p:attrNameLst>
                                          <p:attrName>style.visibility</p:attrName>
                                        </p:attrNameLst>
                                      </p:cBhvr>
                                      <p:to>
                                        <p:strVal val="visible"/>
                                      </p:to>
                                    </p:set>
                                    <p:anim to="" calcmode="lin" valueType="num">
                                      <p:cBhvr>
                                        <p:cTn id="71" dur="1" fill="hold"/>
                                        <p:tgtEl>
                                          <p:spTgt spid="21"/>
                                        </p:tgtEl>
                                        <p:attrNameLst>
                                          <p:attrName>style.visibility</p:attrName>
                                        </p:attrNameLst>
                                      </p:cBhvr>
                                    </p:anim>
                                  </p:childTnLst>
                                </p:cTn>
                              </p:par>
                              <p:par>
                                <p:cTn id="72" presetID="24" presetClass="entr" presetSubtype="0" fill="hold" nodeType="withEffect">
                                  <p:stCondLst>
                                    <p:cond delay="0"/>
                                  </p:stCondLst>
                                  <p:childTnLst>
                                    <p:set>
                                      <p:cBhvr>
                                        <p:cTn id="73" dur="1" fill="hold">
                                          <p:stCondLst>
                                            <p:cond delay="0"/>
                                          </p:stCondLst>
                                        </p:cTn>
                                        <p:tgtEl>
                                          <p:spTgt spid="22"/>
                                        </p:tgtEl>
                                        <p:attrNameLst>
                                          <p:attrName>style.visibility</p:attrName>
                                        </p:attrNameLst>
                                      </p:cBhvr>
                                      <p:to>
                                        <p:strVal val="visible"/>
                                      </p:to>
                                    </p:set>
                                    <p:anim to="" calcmode="lin" valueType="num">
                                      <p:cBhvr>
                                        <p:cTn id="74" dur="1" fill="hold"/>
                                        <p:tgtEl>
                                          <p:spTgt spid="22"/>
                                        </p:tgtEl>
                                        <p:attrNameLst>
                                          <p:attrName>style.visibility</p:attrName>
                                        </p:attrNameLst>
                                      </p:cBhvr>
                                    </p:anim>
                                  </p:childTnLst>
                                </p:cTn>
                              </p:par>
                              <p:par>
                                <p:cTn id="75" presetID="24" presetClass="entr" presetSubtype="0" fill="hold" nodeType="withEffect">
                                  <p:stCondLst>
                                    <p:cond delay="0"/>
                                  </p:stCondLst>
                                  <p:childTnLst>
                                    <p:set>
                                      <p:cBhvr>
                                        <p:cTn id="76" dur="1" fill="hold">
                                          <p:stCondLst>
                                            <p:cond delay="0"/>
                                          </p:stCondLst>
                                        </p:cTn>
                                        <p:tgtEl>
                                          <p:spTgt spid="23"/>
                                        </p:tgtEl>
                                        <p:attrNameLst>
                                          <p:attrName>style.visibility</p:attrName>
                                        </p:attrNameLst>
                                      </p:cBhvr>
                                      <p:to>
                                        <p:strVal val="visible"/>
                                      </p:to>
                                    </p:set>
                                    <p:anim to="" calcmode="lin" valueType="num">
                                      <p:cBhvr>
                                        <p:cTn id="77" dur="1" fill="hold"/>
                                        <p:tgtEl>
                                          <p:spTgt spid="23"/>
                                        </p:tgtEl>
                                        <p:attrNameLst>
                                          <p:attrName>style.visibility</p:attrName>
                                        </p:attrNameLst>
                                      </p:cBhvr>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0" presetClass="path" presetSubtype="0" accel="50000" decel="50000" fill="hold" nodeType="clickEffect">
                                  <p:stCondLst>
                                    <p:cond delay="0"/>
                                  </p:stCondLst>
                                  <p:childTnLst>
                                    <p:animMotion origin="layout" path="M 5.55556E-7 7.40741E-6 L -0.10833 7.40741E-6 " pathEditMode="relative" rAng="0" ptsTypes="AA">
                                      <p:cBhvr>
                                        <p:cTn id="81" dur="2000" fill="hold"/>
                                        <p:tgtEl>
                                          <p:spTgt spid="13"/>
                                        </p:tgtEl>
                                        <p:attrNameLst>
                                          <p:attrName>ppt_x,ppt_y</p:attrName>
                                        </p:attrNameLst>
                                      </p:cBhvr>
                                      <p:rCtr x="0" y="0"/>
                                    </p:animMotion>
                                  </p:childTnLst>
                                </p:cTn>
                              </p:par>
                            </p:childTnLst>
                          </p:cTn>
                        </p:par>
                        <p:par>
                          <p:cTn id="82" fill="hold" nodeType="afterGroup">
                            <p:stCondLst>
                              <p:cond delay="2000"/>
                            </p:stCondLst>
                            <p:childTnLst>
                              <p:par>
                                <p:cTn id="83" presetID="51" presetClass="entr" presetSubtype="0" fill="hold" grpId="0" nodeType="afterEffect">
                                  <p:stCondLst>
                                    <p:cond delay="0"/>
                                  </p:stCondLst>
                                  <p:childTnLst>
                                    <p:set>
                                      <p:cBhvr>
                                        <p:cTn id="84" dur="1" fill="hold">
                                          <p:stCondLst>
                                            <p:cond delay="0"/>
                                          </p:stCondLst>
                                        </p:cTn>
                                        <p:tgtEl>
                                          <p:spTgt spid="12313"/>
                                        </p:tgtEl>
                                        <p:attrNameLst>
                                          <p:attrName>style.visibility</p:attrName>
                                        </p:attrNameLst>
                                      </p:cBhvr>
                                      <p:to>
                                        <p:strVal val="visible"/>
                                      </p:to>
                                    </p:set>
                                    <p:animEffect transition="in" filter="fade">
                                      <p:cBhvr>
                                        <p:cTn id="85" dur="770" decel="100000"/>
                                        <p:tgtEl>
                                          <p:spTgt spid="12313"/>
                                        </p:tgtEl>
                                      </p:cBhvr>
                                    </p:animEffect>
                                    <p:animScale>
                                      <p:cBhvr>
                                        <p:cTn id="86" dur="770" decel="100000"/>
                                        <p:tgtEl>
                                          <p:spTgt spid="12313"/>
                                        </p:tgtEl>
                                      </p:cBhvr>
                                      <p:from x="10000" y="10000"/>
                                      <p:to x="200000" y="450000"/>
                                    </p:animScale>
                                    <p:animScale>
                                      <p:cBhvr>
                                        <p:cTn id="87" dur="1230" accel="100000" fill="hold">
                                          <p:stCondLst>
                                            <p:cond delay="770"/>
                                          </p:stCondLst>
                                        </p:cTn>
                                        <p:tgtEl>
                                          <p:spTgt spid="12313"/>
                                        </p:tgtEl>
                                      </p:cBhvr>
                                      <p:from x="200000" y="450000"/>
                                      <p:to x="100000" y="100000"/>
                                    </p:animScale>
                                    <p:set>
                                      <p:cBhvr>
                                        <p:cTn id="88" dur="770" fill="hold"/>
                                        <p:tgtEl>
                                          <p:spTgt spid="12313"/>
                                        </p:tgtEl>
                                        <p:attrNameLst>
                                          <p:attrName>ppt_x</p:attrName>
                                        </p:attrNameLst>
                                      </p:cBhvr>
                                      <p:to>
                                        <p:strVal val="(0.5)"/>
                                      </p:to>
                                    </p:set>
                                    <p:anim from="(0.5)" to="(#ppt_x)" calcmode="lin" valueType="num">
                                      <p:cBhvr>
                                        <p:cTn id="89" dur="1230" accel="100000" fill="hold">
                                          <p:stCondLst>
                                            <p:cond delay="770"/>
                                          </p:stCondLst>
                                        </p:cTn>
                                        <p:tgtEl>
                                          <p:spTgt spid="12313"/>
                                        </p:tgtEl>
                                        <p:attrNameLst>
                                          <p:attrName>ppt_x</p:attrName>
                                        </p:attrNameLst>
                                      </p:cBhvr>
                                    </p:anim>
                                    <p:set>
                                      <p:cBhvr>
                                        <p:cTn id="90" dur="770" fill="hold"/>
                                        <p:tgtEl>
                                          <p:spTgt spid="12313"/>
                                        </p:tgtEl>
                                        <p:attrNameLst>
                                          <p:attrName>ppt_y</p:attrName>
                                        </p:attrNameLst>
                                      </p:cBhvr>
                                      <p:to>
                                        <p:strVal val="(#ppt_y+0.4)"/>
                                      </p:to>
                                    </p:set>
                                    <p:anim from="(#ppt_y+0.4)" to="(#ppt_y)" calcmode="lin" valueType="num">
                                      <p:cBhvr>
                                        <p:cTn id="91" dur="1230" accel="100000" fill="hold">
                                          <p:stCondLst>
                                            <p:cond delay="770"/>
                                          </p:stCondLst>
                                        </p:cTn>
                                        <p:tgtEl>
                                          <p:spTgt spid="12313"/>
                                        </p:tgtEl>
                                        <p:attrNameLst>
                                          <p:attrName>ppt_y</p:attrName>
                                        </p:attrNameLst>
                                      </p:cBhvr>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17" presetClass="entr" presetSubtype="10" fill="hold" nodeType="click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500" fill="hold"/>
                                        <p:tgtEl>
                                          <p:spTgt spid="24"/>
                                        </p:tgtEl>
                                        <p:attrNameLst>
                                          <p:attrName>ppt_w</p:attrName>
                                        </p:attrNameLst>
                                      </p:cBhvr>
                                      <p:tavLst>
                                        <p:tav tm="0">
                                          <p:val>
                                            <p:fltVal val="0"/>
                                          </p:val>
                                        </p:tav>
                                        <p:tav tm="100000">
                                          <p:val>
                                            <p:strVal val="#ppt_w"/>
                                          </p:val>
                                        </p:tav>
                                      </p:tavLst>
                                    </p:anim>
                                    <p:anim calcmode="lin" valueType="num">
                                      <p:cBhvr>
                                        <p:cTn id="97" dur="500" fill="hold"/>
                                        <p:tgtEl>
                                          <p:spTgt spid="24"/>
                                        </p:tgtEl>
                                        <p:attrNameLst>
                                          <p:attrName>ppt_h</p:attrName>
                                        </p:attrNameLst>
                                      </p:cBhvr>
                                      <p:tavLst>
                                        <p:tav tm="0">
                                          <p:val>
                                            <p:strVal val="#ppt_h"/>
                                          </p:val>
                                        </p:tav>
                                        <p:tav tm="100000">
                                          <p:val>
                                            <p:strVal val="#ppt_h"/>
                                          </p:val>
                                        </p:tav>
                                      </p:tavLst>
                                    </p:anim>
                                  </p:childTnLst>
                                </p:cTn>
                              </p:par>
                              <p:par>
                                <p:cTn id="98" presetID="17" presetClass="entr" presetSubtype="10" fill="hold" nodeType="withEffect">
                                  <p:stCondLst>
                                    <p:cond delay="0"/>
                                  </p:stCondLst>
                                  <p:childTnLst>
                                    <p:set>
                                      <p:cBhvr>
                                        <p:cTn id="99" dur="1" fill="hold">
                                          <p:stCondLst>
                                            <p:cond delay="0"/>
                                          </p:stCondLst>
                                        </p:cTn>
                                        <p:tgtEl>
                                          <p:spTgt spid="25"/>
                                        </p:tgtEl>
                                        <p:attrNameLst>
                                          <p:attrName>style.visibility</p:attrName>
                                        </p:attrNameLst>
                                      </p:cBhvr>
                                      <p:to>
                                        <p:strVal val="visible"/>
                                      </p:to>
                                    </p:set>
                                    <p:anim calcmode="lin" valueType="num">
                                      <p:cBhvr>
                                        <p:cTn id="100" dur="500" fill="hold"/>
                                        <p:tgtEl>
                                          <p:spTgt spid="25"/>
                                        </p:tgtEl>
                                        <p:attrNameLst>
                                          <p:attrName>ppt_w</p:attrName>
                                        </p:attrNameLst>
                                      </p:cBhvr>
                                      <p:tavLst>
                                        <p:tav tm="0">
                                          <p:val>
                                            <p:fltVal val="0"/>
                                          </p:val>
                                        </p:tav>
                                        <p:tav tm="100000">
                                          <p:val>
                                            <p:strVal val="#ppt_w"/>
                                          </p:val>
                                        </p:tav>
                                      </p:tavLst>
                                    </p:anim>
                                    <p:anim calcmode="lin" valueType="num">
                                      <p:cBhvr>
                                        <p:cTn id="101" dur="500" fill="hold"/>
                                        <p:tgtEl>
                                          <p:spTgt spid="25"/>
                                        </p:tgtEl>
                                        <p:attrNameLst>
                                          <p:attrName>ppt_h</p:attrName>
                                        </p:attrNameLst>
                                      </p:cBhvr>
                                      <p:tavLst>
                                        <p:tav tm="0">
                                          <p:val>
                                            <p:strVal val="#ppt_h"/>
                                          </p:val>
                                        </p:tav>
                                        <p:tav tm="100000">
                                          <p:val>
                                            <p:strVal val="#ppt_h"/>
                                          </p:val>
                                        </p:tav>
                                      </p:tavLst>
                                    </p:anim>
                                  </p:childTnLst>
                                </p:cTn>
                              </p:par>
                              <p:par>
                                <p:cTn id="102" presetID="17" presetClass="entr" presetSubtype="10" fill="hold" nodeType="with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500" fill="hold"/>
                                        <p:tgtEl>
                                          <p:spTgt spid="26"/>
                                        </p:tgtEl>
                                        <p:attrNameLst>
                                          <p:attrName>ppt_w</p:attrName>
                                        </p:attrNameLst>
                                      </p:cBhvr>
                                      <p:tavLst>
                                        <p:tav tm="0">
                                          <p:val>
                                            <p:fltVal val="0"/>
                                          </p:val>
                                        </p:tav>
                                        <p:tav tm="100000">
                                          <p:val>
                                            <p:strVal val="#ppt_w"/>
                                          </p:val>
                                        </p:tav>
                                      </p:tavLst>
                                    </p:anim>
                                    <p:anim calcmode="lin" valueType="num">
                                      <p:cBhvr>
                                        <p:cTn id="105" dur="500" fill="hold"/>
                                        <p:tgtEl>
                                          <p:spTgt spid="26"/>
                                        </p:tgtEl>
                                        <p:attrNameLst>
                                          <p:attrName>ppt_h</p:attrName>
                                        </p:attrNameLst>
                                      </p:cBhvr>
                                      <p:tavLst>
                                        <p:tav tm="0">
                                          <p:val>
                                            <p:strVal val="#ppt_h"/>
                                          </p:val>
                                        </p:tav>
                                        <p:tav tm="100000">
                                          <p:val>
                                            <p:strVal val="#ppt_h"/>
                                          </p:val>
                                        </p:tav>
                                      </p:tavLst>
                                    </p:anim>
                                  </p:childTnLst>
                                </p:cTn>
                              </p:par>
                              <p:par>
                                <p:cTn id="106" presetID="17" presetClass="entr" presetSubtype="10" fill="hold" nodeType="with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500" fill="hold"/>
                                        <p:tgtEl>
                                          <p:spTgt spid="29"/>
                                        </p:tgtEl>
                                        <p:attrNameLst>
                                          <p:attrName>ppt_w</p:attrName>
                                        </p:attrNameLst>
                                      </p:cBhvr>
                                      <p:tavLst>
                                        <p:tav tm="0">
                                          <p:val>
                                            <p:fltVal val="0"/>
                                          </p:val>
                                        </p:tav>
                                        <p:tav tm="100000">
                                          <p:val>
                                            <p:strVal val="#ppt_w"/>
                                          </p:val>
                                        </p:tav>
                                      </p:tavLst>
                                    </p:anim>
                                    <p:anim calcmode="lin" valueType="num">
                                      <p:cBhvr>
                                        <p:cTn id="109" dur="500" fill="hold"/>
                                        <p:tgtEl>
                                          <p:spTgt spid="29"/>
                                        </p:tgtEl>
                                        <p:attrNameLst>
                                          <p:attrName>ppt_h</p:attrName>
                                        </p:attrNameLst>
                                      </p:cBhvr>
                                      <p:tavLst>
                                        <p:tav tm="0">
                                          <p:val>
                                            <p:strVal val="#ppt_h"/>
                                          </p:val>
                                        </p:tav>
                                        <p:tav tm="100000">
                                          <p:val>
                                            <p:strVal val="#ppt_h"/>
                                          </p:val>
                                        </p:tav>
                                      </p:tavLst>
                                    </p:anim>
                                  </p:childTnLst>
                                </p:cTn>
                              </p:par>
                              <p:par>
                                <p:cTn id="110" presetID="17" presetClass="entr" presetSubtype="10" fill="hold" nodeType="withEffect">
                                  <p:stCondLst>
                                    <p:cond delay="0"/>
                                  </p:stCondLst>
                                  <p:childTnLst>
                                    <p:set>
                                      <p:cBhvr>
                                        <p:cTn id="111" dur="1" fill="hold">
                                          <p:stCondLst>
                                            <p:cond delay="0"/>
                                          </p:stCondLst>
                                        </p:cTn>
                                        <p:tgtEl>
                                          <p:spTgt spid="5"/>
                                        </p:tgtEl>
                                        <p:attrNameLst>
                                          <p:attrName>style.visibility</p:attrName>
                                        </p:attrNameLst>
                                      </p:cBhvr>
                                      <p:to>
                                        <p:strVal val="visible"/>
                                      </p:to>
                                    </p:set>
                                    <p:anim calcmode="lin" valueType="num">
                                      <p:cBhvr>
                                        <p:cTn id="112" dur="500" fill="hold"/>
                                        <p:tgtEl>
                                          <p:spTgt spid="5"/>
                                        </p:tgtEl>
                                        <p:attrNameLst>
                                          <p:attrName>ppt_w</p:attrName>
                                        </p:attrNameLst>
                                      </p:cBhvr>
                                      <p:tavLst>
                                        <p:tav tm="0">
                                          <p:val>
                                            <p:fltVal val="0"/>
                                          </p:val>
                                        </p:tav>
                                        <p:tav tm="100000">
                                          <p:val>
                                            <p:strVal val="#ppt_w"/>
                                          </p:val>
                                        </p:tav>
                                      </p:tavLst>
                                    </p:anim>
                                    <p:anim calcmode="lin" valueType="num">
                                      <p:cBhvr>
                                        <p:cTn id="113" dur="500" fill="hold"/>
                                        <p:tgtEl>
                                          <p:spTgt spid="5"/>
                                        </p:tgtEl>
                                        <p:attrNameLst>
                                          <p:attrName>ppt_h</p:attrName>
                                        </p:attrNameLst>
                                      </p:cBhvr>
                                      <p:tavLst>
                                        <p:tav tm="0">
                                          <p:val>
                                            <p:strVal val="#ppt_h"/>
                                          </p:val>
                                        </p:tav>
                                        <p:tav tm="100000">
                                          <p:val>
                                            <p:strVal val="#ppt_h"/>
                                          </p:val>
                                        </p:tav>
                                      </p:tavLst>
                                    </p:anim>
                                  </p:childTnLst>
                                </p:cTn>
                              </p:par>
                              <p:par>
                                <p:cTn id="114" presetID="17" presetClass="entr" presetSubtype="10" fill="hold" nodeType="withEffect">
                                  <p:stCondLst>
                                    <p:cond delay="0"/>
                                  </p:stCondLst>
                                  <p:childTnLst>
                                    <p:set>
                                      <p:cBhvr>
                                        <p:cTn id="115" dur="1" fill="hold">
                                          <p:stCondLst>
                                            <p:cond delay="0"/>
                                          </p:stCondLst>
                                        </p:cTn>
                                        <p:tgtEl>
                                          <p:spTgt spid="6"/>
                                        </p:tgtEl>
                                        <p:attrNameLst>
                                          <p:attrName>style.visibility</p:attrName>
                                        </p:attrNameLst>
                                      </p:cBhvr>
                                      <p:to>
                                        <p:strVal val="visible"/>
                                      </p:to>
                                    </p:set>
                                    <p:anim calcmode="lin" valueType="num">
                                      <p:cBhvr>
                                        <p:cTn id="116" dur="500" fill="hold"/>
                                        <p:tgtEl>
                                          <p:spTgt spid="6"/>
                                        </p:tgtEl>
                                        <p:attrNameLst>
                                          <p:attrName>ppt_w</p:attrName>
                                        </p:attrNameLst>
                                      </p:cBhvr>
                                      <p:tavLst>
                                        <p:tav tm="0">
                                          <p:val>
                                            <p:fltVal val="0"/>
                                          </p:val>
                                        </p:tav>
                                        <p:tav tm="100000">
                                          <p:val>
                                            <p:strVal val="#ppt_w"/>
                                          </p:val>
                                        </p:tav>
                                      </p:tavLst>
                                    </p:anim>
                                    <p:anim calcmode="lin" valueType="num">
                                      <p:cBhvr>
                                        <p:cTn id="117" dur="500" fill="hold"/>
                                        <p:tgtEl>
                                          <p:spTgt spid="6"/>
                                        </p:tgtEl>
                                        <p:attrNameLst>
                                          <p:attrName>ppt_h</p:attrName>
                                        </p:attrNameLst>
                                      </p:cBhvr>
                                      <p:tavLst>
                                        <p:tav tm="0">
                                          <p:val>
                                            <p:strVal val="#ppt_h"/>
                                          </p:val>
                                        </p:tav>
                                        <p:tav tm="100000">
                                          <p:val>
                                            <p:strVal val="#ppt_h"/>
                                          </p:val>
                                        </p:tav>
                                      </p:tavLst>
                                    </p:anim>
                                  </p:childTnLst>
                                </p:cTn>
                              </p:par>
                              <p:par>
                                <p:cTn id="118" presetID="17" presetClass="entr" presetSubtype="10" fill="hold" nodeType="withEffect">
                                  <p:stCondLst>
                                    <p:cond delay="0"/>
                                  </p:stCondLst>
                                  <p:childTnLst>
                                    <p:set>
                                      <p:cBhvr>
                                        <p:cTn id="119" dur="1" fill="hold">
                                          <p:stCondLst>
                                            <p:cond delay="0"/>
                                          </p:stCondLst>
                                        </p:cTn>
                                        <p:tgtEl>
                                          <p:spTgt spid="8"/>
                                        </p:tgtEl>
                                        <p:attrNameLst>
                                          <p:attrName>style.visibility</p:attrName>
                                        </p:attrNameLst>
                                      </p:cBhvr>
                                      <p:to>
                                        <p:strVal val="visible"/>
                                      </p:to>
                                    </p:set>
                                    <p:anim calcmode="lin" valueType="num">
                                      <p:cBhvr>
                                        <p:cTn id="120" dur="500" fill="hold"/>
                                        <p:tgtEl>
                                          <p:spTgt spid="8"/>
                                        </p:tgtEl>
                                        <p:attrNameLst>
                                          <p:attrName>ppt_w</p:attrName>
                                        </p:attrNameLst>
                                      </p:cBhvr>
                                      <p:tavLst>
                                        <p:tav tm="0">
                                          <p:val>
                                            <p:fltVal val="0"/>
                                          </p:val>
                                        </p:tav>
                                        <p:tav tm="100000">
                                          <p:val>
                                            <p:strVal val="#ppt_w"/>
                                          </p:val>
                                        </p:tav>
                                      </p:tavLst>
                                    </p:anim>
                                    <p:anim calcmode="lin" valueType="num">
                                      <p:cBhvr>
                                        <p:cTn id="121"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0" presetClass="path" presetSubtype="0" accel="50000" decel="50000" fill="hold" nodeType="clickEffect">
                                  <p:stCondLst>
                                    <p:cond delay="0"/>
                                  </p:stCondLst>
                                  <p:childTnLst>
                                    <p:animMotion origin="layout" path="M -0.00174 7.40741E-7 L 0.26493 -0.04445 " pathEditMode="relative" rAng="0" ptsTypes="AA">
                                      <p:cBhvr>
                                        <p:cTn id="125" dur="2000" fill="hold"/>
                                        <p:tgtEl>
                                          <p:spTgt spid="6"/>
                                        </p:tgtEl>
                                        <p:attrNameLst>
                                          <p:attrName>ppt_x,ppt_y</p:attrName>
                                        </p:attrNameLst>
                                      </p:cBhvr>
                                      <p:rCtr x="13300" y="-2200"/>
                                    </p:animMotion>
                                  </p:childTnLst>
                                </p:cTn>
                              </p:par>
                            </p:childTnLst>
                          </p:cTn>
                        </p:par>
                        <p:par>
                          <p:cTn id="126" fill="hold" nodeType="afterGroup">
                            <p:stCondLst>
                              <p:cond delay="2000"/>
                            </p:stCondLst>
                            <p:childTnLst>
                              <p:par>
                                <p:cTn id="127" presetID="51" presetClass="entr" presetSubtype="0" fill="hold" grpId="0" nodeType="afterEffect">
                                  <p:stCondLst>
                                    <p:cond delay="0"/>
                                  </p:stCondLst>
                                  <p:childTnLst>
                                    <p:set>
                                      <p:cBhvr>
                                        <p:cTn id="128" dur="1" fill="hold">
                                          <p:stCondLst>
                                            <p:cond delay="0"/>
                                          </p:stCondLst>
                                        </p:cTn>
                                        <p:tgtEl>
                                          <p:spTgt spid="12314"/>
                                        </p:tgtEl>
                                        <p:attrNameLst>
                                          <p:attrName>style.visibility</p:attrName>
                                        </p:attrNameLst>
                                      </p:cBhvr>
                                      <p:to>
                                        <p:strVal val="visible"/>
                                      </p:to>
                                    </p:set>
                                    <p:animEffect transition="in" filter="fade">
                                      <p:cBhvr>
                                        <p:cTn id="129" dur="770" decel="100000"/>
                                        <p:tgtEl>
                                          <p:spTgt spid="12314"/>
                                        </p:tgtEl>
                                      </p:cBhvr>
                                    </p:animEffect>
                                    <p:animScale>
                                      <p:cBhvr>
                                        <p:cTn id="130" dur="770" decel="100000"/>
                                        <p:tgtEl>
                                          <p:spTgt spid="12314"/>
                                        </p:tgtEl>
                                      </p:cBhvr>
                                      <p:from x="10000" y="10000"/>
                                      <p:to x="200000" y="450000"/>
                                    </p:animScale>
                                    <p:animScale>
                                      <p:cBhvr>
                                        <p:cTn id="131" dur="1230" accel="100000" fill="hold">
                                          <p:stCondLst>
                                            <p:cond delay="770"/>
                                          </p:stCondLst>
                                        </p:cTn>
                                        <p:tgtEl>
                                          <p:spTgt spid="12314"/>
                                        </p:tgtEl>
                                      </p:cBhvr>
                                      <p:from x="200000" y="450000"/>
                                      <p:to x="100000" y="100000"/>
                                    </p:animScale>
                                    <p:set>
                                      <p:cBhvr>
                                        <p:cTn id="132" dur="770" fill="hold"/>
                                        <p:tgtEl>
                                          <p:spTgt spid="12314"/>
                                        </p:tgtEl>
                                        <p:attrNameLst>
                                          <p:attrName>ppt_x</p:attrName>
                                        </p:attrNameLst>
                                      </p:cBhvr>
                                      <p:to>
                                        <p:strVal val="(0.5)"/>
                                      </p:to>
                                    </p:set>
                                    <p:anim from="(0.5)" to="(#ppt_x)" calcmode="lin" valueType="num">
                                      <p:cBhvr>
                                        <p:cTn id="133" dur="1230" accel="100000" fill="hold">
                                          <p:stCondLst>
                                            <p:cond delay="770"/>
                                          </p:stCondLst>
                                        </p:cTn>
                                        <p:tgtEl>
                                          <p:spTgt spid="12314"/>
                                        </p:tgtEl>
                                        <p:attrNameLst>
                                          <p:attrName>ppt_x</p:attrName>
                                        </p:attrNameLst>
                                      </p:cBhvr>
                                    </p:anim>
                                    <p:set>
                                      <p:cBhvr>
                                        <p:cTn id="134" dur="770" fill="hold"/>
                                        <p:tgtEl>
                                          <p:spTgt spid="12314"/>
                                        </p:tgtEl>
                                        <p:attrNameLst>
                                          <p:attrName>ppt_y</p:attrName>
                                        </p:attrNameLst>
                                      </p:cBhvr>
                                      <p:to>
                                        <p:strVal val="(#ppt_y+0.4)"/>
                                      </p:to>
                                    </p:set>
                                    <p:anim from="(#ppt_y+0.4)" to="(#ppt_y)" calcmode="lin" valueType="num">
                                      <p:cBhvr>
                                        <p:cTn id="135" dur="1230" accel="100000" fill="hold">
                                          <p:stCondLst>
                                            <p:cond delay="770"/>
                                          </p:stCondLst>
                                        </p:cTn>
                                        <p:tgtEl>
                                          <p:spTgt spid="1231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1" grpId="0"/>
      <p:bldP spid="12312" grpId="0"/>
      <p:bldP spid="12313" grpId="0"/>
      <p:bldP spid="123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 descr="JERRY"/>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483" name="AutoShape 7" descr="Những chú chuột nổi tiếng trên phim - Báo Long An Online"/>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20484" name="Picture 11" descr="Hình nền powerpoint đơn giản mà đẹ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026525" cy="685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372793" y="2725082"/>
            <a:ext cx="6280886" cy="707886"/>
          </a:xfrm>
          <a:prstGeom prst="rect">
            <a:avLst/>
          </a:prstGeom>
          <a:noFill/>
        </p:spPr>
        <p:txBody>
          <a:bodyPr wrap="none">
            <a:spAutoFit/>
          </a:bodyPr>
          <a:lstStyle/>
          <a:p>
            <a:pPr algn="ctr">
              <a:defRPr/>
            </a:pPr>
            <a:r>
              <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CHÚC CÁC EM HỌC TỐT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A6FC-3E88-40DC-8884-20598BE7C4E1}"/>
              </a:ext>
            </a:extLst>
          </p:cNvPr>
          <p:cNvSpPr>
            <a:spLocks noGrp="1"/>
          </p:cNvSpPr>
          <p:nvPr>
            <p:ph type="title"/>
          </p:nvPr>
        </p:nvSpPr>
        <p:spPr>
          <a:xfrm>
            <a:off x="457200" y="274638"/>
            <a:ext cx="8229600" cy="944562"/>
          </a:xfrm>
        </p:spPr>
        <p:txBody>
          <a:bodyPr/>
          <a:lstStyle/>
          <a:p>
            <a:r>
              <a:rPr lang="en-US" sz="3600" b="1" i="1">
                <a:solidFill>
                  <a:srgbClr val="0000FF"/>
                </a:solidFill>
              </a:rPr>
              <a:t>BÀI TẬP VỀ NHÀ</a:t>
            </a:r>
            <a:endParaRPr lang="vi-VN" sz="3600" b="1" i="1">
              <a:solidFill>
                <a:srgbClr val="0000FF"/>
              </a:solidFill>
            </a:endParaRPr>
          </a:p>
        </p:txBody>
      </p:sp>
      <p:pic>
        <p:nvPicPr>
          <p:cNvPr id="5" name="Content Placeholder 4">
            <a:extLst>
              <a:ext uri="{FF2B5EF4-FFF2-40B4-BE49-F238E27FC236}">
                <a16:creationId xmlns:a16="http://schemas.microsoft.com/office/drawing/2014/main" id="{3DCF2931-253C-402B-AF3F-6ED464751AB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47801"/>
            <a:ext cx="9144000" cy="4267199"/>
          </a:xfrm>
        </p:spPr>
      </p:pic>
    </p:spTree>
    <p:extLst>
      <p:ext uri="{BB962C8B-B14F-4D97-AF65-F5344CB8AC3E}">
        <p14:creationId xmlns:p14="http://schemas.microsoft.com/office/powerpoint/2010/main" val="827385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8353425" y="4486275"/>
            <a:ext cx="790575" cy="9144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771305" y="255537"/>
            <a:ext cx="5299669" cy="1015663"/>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6000" b="1" spc="50" dirty="0">
                <a:ln w="11430"/>
                <a:solidFill>
                  <a:srgbClr val="FF0000"/>
                </a:solidFill>
                <a:effectLst>
                  <a:outerShdw blurRad="76200" dist="50800" dir="5400000" algn="tl" rotWithShape="0">
                    <a:srgbClr val="000000">
                      <a:alpha val="65000"/>
                    </a:srgbClr>
                  </a:outerShdw>
                </a:effectLst>
              </a:rPr>
              <a:t>KHỞI ĐỘNG</a:t>
            </a:r>
          </a:p>
        </p:txBody>
      </p:sp>
      <p:sp>
        <p:nvSpPr>
          <p:cNvPr id="4104" name="TextBox 3"/>
          <p:cNvSpPr txBox="1">
            <a:spLocks noChangeArrowheads="1"/>
          </p:cNvSpPr>
          <p:nvPr/>
        </p:nvSpPr>
        <p:spPr bwMode="auto">
          <a:xfrm>
            <a:off x="95250" y="4559300"/>
            <a:ext cx="877728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50000"/>
              </a:lnSpc>
            </a:pPr>
            <a:r>
              <a:rPr lang="en-US" sz="3200" b="1" i="1">
                <a:latin typeface="Times New Roman" pitchFamily="18" charset="0"/>
                <a:cs typeface="Times New Roman" pitchFamily="18" charset="0"/>
              </a:rPr>
              <a:t>Em biết các số trên mặt chiếc đồng hồ này chưa?</a:t>
            </a:r>
          </a:p>
        </p:txBody>
      </p:sp>
      <p:pic>
        <p:nvPicPr>
          <p:cNvPr id="3" name="Picture 10"/>
          <p:cNvPicPr>
            <a:picLocks noChangeAspect="1" noChangeArrowheads="1"/>
          </p:cNvPicPr>
          <p:nvPr/>
        </p:nvPicPr>
        <p:blipFill>
          <a:blip r:embed="rId4"/>
          <a:srcRect/>
          <a:stretch>
            <a:fillRect/>
          </a:stretch>
        </p:blipFill>
        <p:spPr bwMode="auto">
          <a:xfrm>
            <a:off x="381000" y="255588"/>
            <a:ext cx="3763963" cy="3811587"/>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0"/>
          <p:cNvSpPr txBox="1">
            <a:spLocks noChangeArrowheads="1"/>
          </p:cNvSpPr>
          <p:nvPr/>
        </p:nvSpPr>
        <p:spPr bwMode="auto">
          <a:xfrm>
            <a:off x="228600" y="633413"/>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6600" b="1" i="1" u="sng">
                <a:solidFill>
                  <a:srgbClr val="FF00FF"/>
                </a:solidFill>
                <a:latin typeface="VNI-Brush" pitchFamily="2" charset="0"/>
              </a:rPr>
              <a:t>Bài 2</a:t>
            </a:r>
            <a:endParaRPr lang="en-US" sz="6600" b="1" i="1">
              <a:solidFill>
                <a:srgbClr val="FF00FF"/>
              </a:solidFill>
              <a:latin typeface="VNI-Brush" pitchFamily="2" charset="0"/>
            </a:endParaRPr>
          </a:p>
        </p:txBody>
      </p:sp>
      <p:sp>
        <p:nvSpPr>
          <p:cNvPr id="5123" name="WordArt 12"/>
          <p:cNvSpPr>
            <a:spLocks noChangeArrowheads="1" noChangeShapeType="1" noTextEdit="1"/>
          </p:cNvSpPr>
          <p:nvPr/>
        </p:nvSpPr>
        <p:spPr bwMode="auto">
          <a:xfrm>
            <a:off x="1219200" y="1600200"/>
            <a:ext cx="7086600" cy="1143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2000" b="1" kern="10">
                <a:solidFill>
                  <a:srgbClr val="FF0000"/>
                </a:solidFill>
                <a:effectLst>
                  <a:outerShdw dist="35921" dir="2700000" algn="ctr" rotWithShape="0">
                    <a:srgbClr val="808080">
                      <a:alpha val="50000"/>
                    </a:srgbClr>
                  </a:outerShdw>
                </a:effectLst>
                <a:latin typeface="Arial"/>
                <a:cs typeface="Arial"/>
              </a:rPr>
              <a:t>TẬP HỢP SỐ TỰ NHIÊN. GHI SỐ TỰ NHIÊN</a:t>
            </a:r>
          </a:p>
        </p:txBody>
      </p:sp>
      <p:sp>
        <p:nvSpPr>
          <p:cNvPr id="5124" name="WordArt 13"/>
          <p:cNvSpPr>
            <a:spLocks noChangeArrowheads="1" noChangeShapeType="1" noTextEdit="1"/>
          </p:cNvSpPr>
          <p:nvPr/>
        </p:nvSpPr>
        <p:spPr bwMode="auto">
          <a:xfrm>
            <a:off x="6553200" y="98425"/>
            <a:ext cx="2362200" cy="544513"/>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gradFill rotWithShape="1">
                  <a:gsLst>
                    <a:gs pos="0">
                      <a:srgbClr val="0066CC"/>
                    </a:gs>
                    <a:gs pos="100000">
                      <a:srgbClr val="5599DD"/>
                    </a:gs>
                  </a:gsLst>
                  <a:lin ang="0" scaled="1"/>
                </a:gradFill>
                <a:effectLst>
                  <a:outerShdw dist="81320" dir="2319588" algn="ctr" rotWithShape="0">
                    <a:srgbClr val="990000"/>
                  </a:outerShdw>
                </a:effectLst>
                <a:latin typeface="Arial"/>
                <a:cs typeface="Arial"/>
              </a:rPr>
              <a:t>Số  và Đại số</a:t>
            </a:r>
          </a:p>
        </p:txBody>
      </p:sp>
      <p:pic>
        <p:nvPicPr>
          <p:cNvPr id="512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0"/>
          <p:cNvPicPr>
            <a:picLocks noChangeAspect="1" noChangeArrowheads="1"/>
          </p:cNvPicPr>
          <p:nvPr/>
        </p:nvPicPr>
        <p:blipFill>
          <a:blip r:embed="rId3"/>
          <a:srcRect/>
          <a:stretch>
            <a:fillRect/>
          </a:stretch>
        </p:blipFill>
        <p:spPr bwMode="auto">
          <a:xfrm>
            <a:off x="2763838" y="2743200"/>
            <a:ext cx="3763962" cy="381158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49213" y="550863"/>
            <a:ext cx="45862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solidFill>
                  <a:srgbClr val="FF0000"/>
                </a:solidFill>
                <a:latin typeface="Times New Roman" pitchFamily="18" charset="0"/>
                <a:cs typeface="Times New Roman" pitchFamily="18" charset="0"/>
              </a:rPr>
              <a:t>1. Tập hợp N và N*</a:t>
            </a:r>
          </a:p>
        </p:txBody>
      </p:sp>
      <p:pic>
        <p:nvPicPr>
          <p:cNvPr id="614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11" name="TextBox 4"/>
          <p:cNvSpPr txBox="1">
            <a:spLocks noChangeArrowheads="1"/>
          </p:cNvSpPr>
          <p:nvPr/>
        </p:nvSpPr>
        <p:spPr bwMode="auto">
          <a:xfrm>
            <a:off x="266700" y="1135063"/>
            <a:ext cx="88296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hangingPunct="1">
              <a:buFontTx/>
              <a:buChar char="-"/>
              <a:defRPr/>
            </a:pPr>
            <a:r>
              <a:rPr lang="en-US" sz="3200" b="1" dirty="0" err="1">
                <a:latin typeface="Times New Roman" pitchFamily="18" charset="0"/>
                <a:cs typeface="Times New Roman" pitchFamily="18" charset="0"/>
              </a:rPr>
              <a:t>Tập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số</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tự</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N:</a:t>
            </a:r>
          </a:p>
          <a:p>
            <a:pPr eaLnBrk="1" hangingPunct="1">
              <a:defRPr/>
            </a:pPr>
            <a:r>
              <a:rPr lang="en-US" sz="3200" b="1" dirty="0">
                <a:latin typeface="Times New Roman" pitchFamily="18" charset="0"/>
                <a:cs typeface="Times New Roman" pitchFamily="18" charset="0"/>
              </a:rPr>
              <a:t>          N = {0;1;2;3;4;5;…}</a:t>
            </a:r>
          </a:p>
        </p:txBody>
      </p:sp>
      <p:sp>
        <p:nvSpPr>
          <p:cNvPr id="12" name="TextBox 4"/>
          <p:cNvSpPr txBox="1">
            <a:spLocks noChangeArrowheads="1"/>
          </p:cNvSpPr>
          <p:nvPr/>
        </p:nvSpPr>
        <p:spPr bwMode="auto">
          <a:xfrm>
            <a:off x="215900" y="2392363"/>
            <a:ext cx="88392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hangingPunct="1">
              <a:buFontTx/>
              <a:buChar char="-"/>
              <a:defRPr/>
            </a:pPr>
            <a:r>
              <a:rPr lang="en-US" sz="3200" b="1" dirty="0" err="1">
                <a:latin typeface="Times New Roman" pitchFamily="18" charset="0"/>
                <a:cs typeface="Times New Roman" pitchFamily="18" charset="0"/>
              </a:rPr>
              <a:t>Tập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số</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tự</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khác</a:t>
            </a:r>
            <a:r>
              <a:rPr lang="en-US" sz="3200" b="1" dirty="0">
                <a:latin typeface="Times New Roman" pitchFamily="18" charset="0"/>
                <a:cs typeface="Times New Roman" pitchFamily="18" charset="0"/>
              </a:rPr>
              <a:t> 0 </a:t>
            </a:r>
            <a:r>
              <a:rPr lang="en-US" sz="3200" b="1" dirty="0" err="1">
                <a:latin typeface="Times New Roman" pitchFamily="18" charset="0"/>
                <a:cs typeface="Times New Roman" pitchFamily="18" charset="0"/>
              </a:rPr>
              <a:t>kí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N*:</a:t>
            </a:r>
          </a:p>
          <a:p>
            <a:pPr eaLnBrk="1" hangingPunct="1">
              <a:defRPr/>
            </a:pPr>
            <a:r>
              <a:rPr lang="en-US" sz="3200" b="1" dirty="0">
                <a:latin typeface="Times New Roman" pitchFamily="18" charset="0"/>
                <a:cs typeface="Times New Roman" pitchFamily="18" charset="0"/>
              </a:rPr>
              <a:t>          N* = {1;2;3;4;5;…}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arn(inVertical)">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
          <p:cNvSpPr txBox="1">
            <a:spLocks noChangeArrowheads="1"/>
          </p:cNvSpPr>
          <p:nvPr/>
        </p:nvSpPr>
        <p:spPr bwMode="auto">
          <a:xfrm>
            <a:off x="49213" y="550863"/>
            <a:ext cx="45862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solidFill>
                  <a:srgbClr val="FF0000"/>
                </a:solidFill>
                <a:latin typeface="Times New Roman" pitchFamily="18" charset="0"/>
                <a:cs typeface="Times New Roman" pitchFamily="18" charset="0"/>
              </a:rPr>
              <a:t>1. Tập hợp N và N*</a:t>
            </a:r>
          </a:p>
        </p:txBody>
      </p:sp>
      <p:pic>
        <p:nvPicPr>
          <p:cNvPr id="717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11" name="TextBox 4"/>
          <p:cNvSpPr txBox="1">
            <a:spLocks noChangeArrowheads="1"/>
          </p:cNvSpPr>
          <p:nvPr/>
        </p:nvSpPr>
        <p:spPr bwMode="auto">
          <a:xfrm>
            <a:off x="266700" y="1135063"/>
            <a:ext cx="88296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hangingPunct="1">
              <a:buFontTx/>
              <a:buChar char="-"/>
              <a:defRPr/>
            </a:pPr>
            <a:r>
              <a:rPr lang="en-US" sz="3200" b="1" dirty="0" err="1">
                <a:latin typeface="Times New Roman" pitchFamily="18" charset="0"/>
                <a:cs typeface="Times New Roman" pitchFamily="18" charset="0"/>
              </a:rPr>
              <a:t>Tập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số</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tự</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N:</a:t>
            </a:r>
          </a:p>
          <a:p>
            <a:pPr eaLnBrk="1" hangingPunct="1">
              <a:defRPr/>
            </a:pPr>
            <a:r>
              <a:rPr lang="en-US" sz="3200" b="1" dirty="0">
                <a:latin typeface="Times New Roman" pitchFamily="18" charset="0"/>
                <a:cs typeface="Times New Roman" pitchFamily="18" charset="0"/>
              </a:rPr>
              <a:t>          N = {0;1;2;3;4;5;…}</a:t>
            </a:r>
          </a:p>
        </p:txBody>
      </p:sp>
      <p:sp>
        <p:nvSpPr>
          <p:cNvPr id="12" name="TextBox 4"/>
          <p:cNvSpPr txBox="1">
            <a:spLocks noChangeArrowheads="1"/>
          </p:cNvSpPr>
          <p:nvPr/>
        </p:nvSpPr>
        <p:spPr bwMode="auto">
          <a:xfrm>
            <a:off x="215900" y="2392363"/>
            <a:ext cx="88392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hangingPunct="1">
              <a:buFontTx/>
              <a:buChar char="-"/>
              <a:defRPr/>
            </a:pPr>
            <a:r>
              <a:rPr lang="en-US" sz="3200" b="1" dirty="0" err="1">
                <a:latin typeface="Times New Roman" pitchFamily="18" charset="0"/>
                <a:cs typeface="Times New Roman" pitchFamily="18" charset="0"/>
              </a:rPr>
              <a:t>Tập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số</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tự</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khác</a:t>
            </a:r>
            <a:r>
              <a:rPr lang="en-US" sz="3200" b="1" dirty="0">
                <a:latin typeface="Times New Roman" pitchFamily="18" charset="0"/>
                <a:cs typeface="Times New Roman" pitchFamily="18" charset="0"/>
              </a:rPr>
              <a:t> 0 </a:t>
            </a:r>
            <a:r>
              <a:rPr lang="en-US" sz="3200" b="1" dirty="0" err="1">
                <a:latin typeface="Times New Roman" pitchFamily="18" charset="0"/>
                <a:cs typeface="Times New Roman" pitchFamily="18" charset="0"/>
              </a:rPr>
              <a:t>kí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N*:</a:t>
            </a:r>
          </a:p>
          <a:p>
            <a:pPr eaLnBrk="1" hangingPunct="1">
              <a:defRPr/>
            </a:pPr>
            <a:r>
              <a:rPr lang="en-US" sz="3200" b="1" dirty="0">
                <a:latin typeface="Times New Roman" pitchFamily="18" charset="0"/>
                <a:cs typeface="Times New Roman" pitchFamily="18" charset="0"/>
              </a:rPr>
              <a:t>          N* = {1;2;3;4;5;…}</a:t>
            </a:r>
          </a:p>
        </p:txBody>
      </p:sp>
      <p:sp>
        <p:nvSpPr>
          <p:cNvPr id="10" name="TextBox 4"/>
          <p:cNvSpPr txBox="1">
            <a:spLocks noChangeArrowheads="1"/>
          </p:cNvSpPr>
          <p:nvPr/>
        </p:nvSpPr>
        <p:spPr bwMode="auto">
          <a:xfrm>
            <a:off x="608013" y="3662363"/>
            <a:ext cx="6097587" cy="52387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Tập hợp N và N* có gì khác nhau?</a:t>
            </a:r>
          </a:p>
        </p:txBody>
      </p:sp>
      <p:grpSp>
        <p:nvGrpSpPr>
          <p:cNvPr id="3" name="Group 2"/>
          <p:cNvGrpSpPr>
            <a:grpSpLocks/>
          </p:cNvGrpSpPr>
          <p:nvPr/>
        </p:nvGrpSpPr>
        <p:grpSpPr bwMode="auto">
          <a:xfrm>
            <a:off x="431800" y="3662363"/>
            <a:ext cx="8256588" cy="1385887"/>
            <a:chOff x="582613" y="4648200"/>
            <a:chExt cx="8256587" cy="1384995"/>
          </a:xfrm>
        </p:grpSpPr>
        <p:sp>
          <p:nvSpPr>
            <p:cNvPr id="7181" name="TextBox 4"/>
            <p:cNvSpPr txBox="1">
              <a:spLocks noChangeArrowheads="1"/>
            </p:cNvSpPr>
            <p:nvPr/>
          </p:nvSpPr>
          <p:spPr bwMode="auto">
            <a:xfrm>
              <a:off x="582613" y="4648200"/>
              <a:ext cx="8256587" cy="138499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Viết tập hợp sau bằng cách liệt kê các phần tử:</a:t>
              </a:r>
            </a:p>
            <a:p>
              <a:pPr eaLnBrk="1" hangingPunct="1"/>
              <a:endParaRPr lang="en-US" sz="2800" b="1">
                <a:latin typeface="Times New Roman" pitchFamily="18" charset="0"/>
                <a:cs typeface="Times New Roman" pitchFamily="18" charset="0"/>
              </a:endParaRPr>
            </a:p>
            <a:p>
              <a:pPr eaLnBrk="1" hangingPunct="1"/>
              <a:r>
                <a:rPr lang="en-US" sz="2800" b="1">
                  <a:latin typeface="Times New Roman" pitchFamily="18" charset="0"/>
                  <a:cs typeface="Times New Roman" pitchFamily="18" charset="0"/>
                </a:rPr>
                <a:t> </a:t>
              </a:r>
            </a:p>
          </p:txBody>
        </p:sp>
        <p:graphicFrame>
          <p:nvGraphicFramePr>
            <p:cNvPr id="7182" name="Object 1"/>
            <p:cNvGraphicFramePr>
              <a:graphicFrameLocks noChangeAspect="1"/>
            </p:cNvGraphicFramePr>
            <p:nvPr/>
          </p:nvGraphicFramePr>
          <p:xfrm>
            <a:off x="2582863" y="5181600"/>
            <a:ext cx="2997200" cy="709613"/>
          </p:xfrm>
          <a:graphic>
            <a:graphicData uri="http://schemas.openxmlformats.org/presentationml/2006/ole">
              <mc:AlternateContent xmlns:mc="http://schemas.openxmlformats.org/markup-compatibility/2006">
                <mc:Choice xmlns:v="urn:schemas-microsoft-com:vml" Requires="v">
                  <p:oleObj name="Equation" r:id="rId3" imgW="1180588" imgH="279279" progId="Equation.DSMT4">
                    <p:embed/>
                  </p:oleObj>
                </mc:Choice>
                <mc:Fallback>
                  <p:oleObj name="Equation" r:id="rId3" imgW="1180588" imgH="27927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2863" y="5181600"/>
                          <a:ext cx="2997200"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4" name="TextBox 4"/>
          <p:cNvSpPr txBox="1">
            <a:spLocks noChangeArrowheads="1"/>
          </p:cNvSpPr>
          <p:nvPr/>
        </p:nvSpPr>
        <p:spPr bwMode="auto">
          <a:xfrm>
            <a:off x="2667000" y="5257800"/>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solidFill>
                  <a:srgbClr val="FF0000"/>
                </a:solidFill>
                <a:latin typeface="Times New Roman" pitchFamily="18" charset="0"/>
                <a:cs typeface="Times New Roman" pitchFamily="18" charset="0"/>
              </a:rPr>
              <a:t>C = {1;2;3;4;5}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0" presetClass="exit" presetSubtype="0" fill="hold" grpId="1" nodeType="withEffect">
                                  <p:stCondLst>
                                    <p:cond delay="0"/>
                                  </p:stCondLst>
                                  <p:childTnLst>
                                    <p:animEffect transition="out" filter="fade">
                                      <p:cBhvr>
                                        <p:cTn id="14" dur="500"/>
                                        <p:tgtEl>
                                          <p:spTgt spid="10"/>
                                        </p:tgtEl>
                                      </p:cBhvr>
                                    </p:animEffect>
                                    <p:set>
                                      <p:cBhvr>
                                        <p:cTn id="15" dur="1" fill="hold">
                                          <p:stCondLst>
                                            <p:cond delay="499"/>
                                          </p:stCondLst>
                                        </p:cTn>
                                        <p:tgtEl>
                                          <p:spTgt spid="10"/>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132" name="Rectangle 300"/>
          <p:cNvSpPr>
            <a:spLocks noChangeArrowheads="1"/>
          </p:cNvSpPr>
          <p:nvPr/>
        </p:nvSpPr>
        <p:spPr bwMode="auto">
          <a:xfrm>
            <a:off x="1676400" y="2057400"/>
            <a:ext cx="457200" cy="304800"/>
          </a:xfrm>
          <a:prstGeom prst="rect">
            <a:avLst/>
          </a:prstGeom>
          <a:solidFill>
            <a:srgbClr val="99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a:p>
        </p:txBody>
      </p:sp>
      <p:pic>
        <p:nvPicPr>
          <p:cNvPr id="120863"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0"/>
            <a:ext cx="6248400"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1119" name="Rectangle 287"/>
          <p:cNvSpPr>
            <a:spLocks noChangeArrowheads="1"/>
          </p:cNvSpPr>
          <p:nvPr/>
        </p:nvSpPr>
        <p:spPr bwMode="auto">
          <a:xfrm>
            <a:off x="457200" y="2819400"/>
            <a:ext cx="8229600" cy="1077913"/>
          </a:xfrm>
          <a:prstGeom prst="rect">
            <a:avLst/>
          </a:prstGeom>
          <a:solidFill>
            <a:srgbClr val="00B050"/>
          </a:solidFill>
          <a:ln w="9525">
            <a:solidFill>
              <a:srgbClr val="990000"/>
            </a:solidFill>
            <a:miter lim="800000"/>
            <a:headEnd/>
            <a:tailEnd/>
          </a:ln>
        </p:spPr>
        <p:txBody>
          <a:bodyPr>
            <a:spAutoFit/>
          </a:bodyPr>
          <a:lstStyle/>
          <a:p>
            <a:r>
              <a:rPr lang="en-US" altLang="en-US" sz="3200">
                <a:solidFill>
                  <a:srgbClr val="990000"/>
                </a:solidFill>
                <a:latin typeface="Times New Roman" pitchFamily="18" charset="0"/>
                <a:cs typeface="Times New Roman" pitchFamily="18" charset="0"/>
              </a:rPr>
              <a:t>  </a:t>
            </a:r>
            <a:r>
              <a:rPr lang="en-US" altLang="en-US" sz="3200">
                <a:latin typeface="Times New Roman" pitchFamily="18" charset="0"/>
                <a:cs typeface="Times New Roman" pitchFamily="18" charset="0"/>
              </a:rPr>
              <a:t>a) Em hãy so sánh hai số 2 và 4?</a:t>
            </a:r>
          </a:p>
          <a:p>
            <a:r>
              <a:rPr lang="en-US" altLang="en-US" sz="3200">
                <a:latin typeface="Times New Roman" pitchFamily="18" charset="0"/>
                <a:cs typeface="Times New Roman" pitchFamily="18" charset="0"/>
              </a:rPr>
              <a:t>   b) Nhận xét vị trí điểm 2, điểm 4 trên tia số ?</a:t>
            </a:r>
          </a:p>
        </p:txBody>
      </p:sp>
      <p:sp>
        <p:nvSpPr>
          <p:cNvPr id="121133" name="Rectangle 301"/>
          <p:cNvSpPr>
            <a:spLocks noChangeArrowheads="1"/>
          </p:cNvSpPr>
          <p:nvPr/>
        </p:nvSpPr>
        <p:spPr bwMode="auto">
          <a:xfrm>
            <a:off x="2743200" y="2057400"/>
            <a:ext cx="457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4</a:t>
            </a:r>
          </a:p>
        </p:txBody>
      </p:sp>
      <p:pic>
        <p:nvPicPr>
          <p:cNvPr id="121135"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0200"/>
            <a:ext cx="6248400"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1136" name="Rectangle 304"/>
          <p:cNvSpPr>
            <a:spLocks noChangeArrowheads="1"/>
          </p:cNvSpPr>
          <p:nvPr/>
        </p:nvSpPr>
        <p:spPr bwMode="auto">
          <a:xfrm>
            <a:off x="2819400" y="2133600"/>
            <a:ext cx="457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4</a:t>
            </a:r>
          </a:p>
        </p:txBody>
      </p:sp>
      <p:sp>
        <p:nvSpPr>
          <p:cNvPr id="121137" name="Rectangle 305"/>
          <p:cNvSpPr>
            <a:spLocks noChangeArrowheads="1"/>
          </p:cNvSpPr>
          <p:nvPr/>
        </p:nvSpPr>
        <p:spPr bwMode="auto">
          <a:xfrm>
            <a:off x="1676400" y="2133600"/>
            <a:ext cx="457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2</a:t>
            </a:r>
          </a:p>
        </p:txBody>
      </p:sp>
      <p:sp>
        <p:nvSpPr>
          <p:cNvPr id="8201" name="TextBox 4"/>
          <p:cNvSpPr txBox="1">
            <a:spLocks noChangeArrowheads="1"/>
          </p:cNvSpPr>
          <p:nvPr/>
        </p:nvSpPr>
        <p:spPr bwMode="auto">
          <a:xfrm>
            <a:off x="50800" y="709613"/>
            <a:ext cx="67564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solidFill>
                  <a:srgbClr val="FF0000"/>
                </a:solidFill>
                <a:latin typeface="Times New Roman" pitchFamily="18" charset="0"/>
                <a:cs typeface="Times New Roman" pitchFamily="18" charset="0"/>
              </a:rPr>
              <a:t>2. Thứ tự trong tập hợp số tự nhiên</a:t>
            </a:r>
          </a:p>
        </p:txBody>
      </p:sp>
      <p:sp>
        <p:nvSpPr>
          <p:cNvPr id="8202"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1132"/>
                                        </p:tgtEl>
                                        <p:attrNameLst>
                                          <p:attrName>style.visibility</p:attrName>
                                        </p:attrNameLst>
                                      </p:cBhvr>
                                      <p:to>
                                        <p:strVal val="visible"/>
                                      </p:to>
                                    </p:set>
                                    <p:animEffect transition="in" filter="blinds(horizontal)">
                                      <p:cBhvr>
                                        <p:cTn id="7" dur="500"/>
                                        <p:tgtEl>
                                          <p:spTgt spid="121132"/>
                                        </p:tgtEl>
                                      </p:cBhvr>
                                    </p:animEffect>
                                  </p:childTnLst>
                                </p:cTn>
                              </p:par>
                              <p:par>
                                <p:cTn id="8" presetID="3" presetClass="entr" presetSubtype="10" fill="hold" nodeType="withEffect">
                                  <p:stCondLst>
                                    <p:cond delay="0"/>
                                  </p:stCondLst>
                                  <p:childTnLst>
                                    <p:set>
                                      <p:cBhvr>
                                        <p:cTn id="9" dur="1" fill="hold">
                                          <p:stCondLst>
                                            <p:cond delay="0"/>
                                          </p:stCondLst>
                                        </p:cTn>
                                        <p:tgtEl>
                                          <p:spTgt spid="120863"/>
                                        </p:tgtEl>
                                        <p:attrNameLst>
                                          <p:attrName>style.visibility</p:attrName>
                                        </p:attrNameLst>
                                      </p:cBhvr>
                                      <p:to>
                                        <p:strVal val="visible"/>
                                      </p:to>
                                    </p:set>
                                    <p:animEffect transition="in" filter="blinds(horizontal)">
                                      <p:cBhvr>
                                        <p:cTn id="10" dur="500"/>
                                        <p:tgtEl>
                                          <p:spTgt spid="12086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1133"/>
                                        </p:tgtEl>
                                        <p:attrNameLst>
                                          <p:attrName>style.visibility</p:attrName>
                                        </p:attrNameLst>
                                      </p:cBhvr>
                                      <p:to>
                                        <p:strVal val="visible"/>
                                      </p:to>
                                    </p:set>
                                    <p:animEffect transition="in" filter="blinds(horizontal)">
                                      <p:cBhvr>
                                        <p:cTn id="13" dur="500"/>
                                        <p:tgtEl>
                                          <p:spTgt spid="121133"/>
                                        </p:tgtEl>
                                      </p:cBhvr>
                                    </p:animEffect>
                                  </p:childTnLst>
                                </p:cTn>
                              </p:par>
                              <p:par>
                                <p:cTn id="14" presetID="3" presetClass="entr" presetSubtype="10" fill="hold" nodeType="withEffect">
                                  <p:stCondLst>
                                    <p:cond delay="0"/>
                                  </p:stCondLst>
                                  <p:childTnLst>
                                    <p:set>
                                      <p:cBhvr>
                                        <p:cTn id="15" dur="1" fill="hold">
                                          <p:stCondLst>
                                            <p:cond delay="0"/>
                                          </p:stCondLst>
                                        </p:cTn>
                                        <p:tgtEl>
                                          <p:spTgt spid="121135"/>
                                        </p:tgtEl>
                                        <p:attrNameLst>
                                          <p:attrName>style.visibility</p:attrName>
                                        </p:attrNameLst>
                                      </p:cBhvr>
                                      <p:to>
                                        <p:strVal val="visible"/>
                                      </p:to>
                                    </p:set>
                                    <p:animEffect transition="in" filter="blinds(horizontal)">
                                      <p:cBhvr>
                                        <p:cTn id="16" dur="500"/>
                                        <p:tgtEl>
                                          <p:spTgt spid="12113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21136"/>
                                        </p:tgtEl>
                                        <p:attrNameLst>
                                          <p:attrName>style.visibility</p:attrName>
                                        </p:attrNameLst>
                                      </p:cBhvr>
                                      <p:to>
                                        <p:strVal val="visible"/>
                                      </p:to>
                                    </p:set>
                                    <p:animEffect transition="in" filter="blinds(horizontal)">
                                      <p:cBhvr>
                                        <p:cTn id="19" dur="500"/>
                                        <p:tgtEl>
                                          <p:spTgt spid="12113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21137"/>
                                        </p:tgtEl>
                                        <p:attrNameLst>
                                          <p:attrName>style.visibility</p:attrName>
                                        </p:attrNameLst>
                                      </p:cBhvr>
                                      <p:to>
                                        <p:strVal val="visible"/>
                                      </p:to>
                                    </p:set>
                                    <p:animEffect transition="in" filter="blinds(horizontal)">
                                      <p:cBhvr>
                                        <p:cTn id="22" dur="500"/>
                                        <p:tgtEl>
                                          <p:spTgt spid="12113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1119"/>
                                        </p:tgtEl>
                                        <p:attrNameLst>
                                          <p:attrName>style.visibility</p:attrName>
                                        </p:attrNameLst>
                                      </p:cBhvr>
                                      <p:to>
                                        <p:strVal val="visible"/>
                                      </p:to>
                                    </p:set>
                                    <p:animEffect transition="in" filter="blinds(horizontal)">
                                      <p:cBhvr>
                                        <p:cTn id="27" dur="500"/>
                                        <p:tgtEl>
                                          <p:spTgt spid="121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119" grpId="0" animBg="1"/>
      <p:bldP spid="121133" grpId="0" animBg="1"/>
      <p:bldP spid="121136" grpId="0" animBg="1"/>
      <p:bldP spid="12113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9218" name="Object 4"/>
          <p:cNvGraphicFramePr>
            <a:graphicFrameLocks noChangeAspect="1"/>
          </p:cNvGraphicFramePr>
          <p:nvPr/>
        </p:nvGraphicFramePr>
        <p:xfrm>
          <a:off x="1298575" y="-2001838"/>
          <a:ext cx="123825" cy="123825"/>
        </p:xfrm>
        <a:graphic>
          <a:graphicData uri="http://schemas.openxmlformats.org/presentationml/2006/ole">
            <mc:AlternateContent xmlns:mc="http://schemas.openxmlformats.org/markup-compatibility/2006">
              <mc:Choice xmlns:v="urn:schemas-microsoft-com:vml" Requires="v">
                <p:oleObj name="Equation" r:id="rId3" imgW="126725" imgH="126725" progId="Equation.DSMT4">
                  <p:embed/>
                </p:oleObj>
              </mc:Choice>
              <mc:Fallback>
                <p:oleObj name="Equation" r:id="rId3" imgW="126725" imgH="126725"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8575" y="-2001838"/>
                        <a:ext cx="1238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19" name="Object 5"/>
          <p:cNvGraphicFramePr>
            <a:graphicFrameLocks noChangeAspect="1"/>
          </p:cNvGraphicFramePr>
          <p:nvPr/>
        </p:nvGraphicFramePr>
        <p:xfrm>
          <a:off x="1298575" y="-2001838"/>
          <a:ext cx="123825" cy="152400"/>
        </p:xfrm>
        <a:graphic>
          <a:graphicData uri="http://schemas.openxmlformats.org/presentationml/2006/ole">
            <mc:AlternateContent xmlns:mc="http://schemas.openxmlformats.org/markup-compatibility/2006">
              <mc:Choice xmlns:v="urn:schemas-microsoft-com:vml" Requires="v">
                <p:oleObj name="Equation" r:id="rId5" imgW="126835" imgH="152202" progId="Equation.DSMT4">
                  <p:embed/>
                </p:oleObj>
              </mc:Choice>
              <mc:Fallback>
                <p:oleObj name="Equation" r:id="rId5" imgW="126835" imgH="152202"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8575" y="-2001838"/>
                        <a:ext cx="123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20" name="Object 6"/>
          <p:cNvGraphicFramePr>
            <a:graphicFrameLocks noChangeAspect="1"/>
          </p:cNvGraphicFramePr>
          <p:nvPr/>
        </p:nvGraphicFramePr>
        <p:xfrm>
          <a:off x="1298575" y="-2001838"/>
          <a:ext cx="123825" cy="152400"/>
        </p:xfrm>
        <a:graphic>
          <a:graphicData uri="http://schemas.openxmlformats.org/presentationml/2006/ole">
            <mc:AlternateContent xmlns:mc="http://schemas.openxmlformats.org/markup-compatibility/2006">
              <mc:Choice xmlns:v="urn:schemas-microsoft-com:vml" Requires="v">
                <p:oleObj name="Equation" r:id="rId7" imgW="126835" imgH="152202" progId="Equation.DSMT4">
                  <p:embed/>
                </p:oleObj>
              </mc:Choice>
              <mc:Fallback>
                <p:oleObj name="Equation" r:id="rId7" imgW="126835" imgH="152202"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8575" y="-2001838"/>
                        <a:ext cx="123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21" name="Object 7"/>
          <p:cNvGraphicFramePr>
            <a:graphicFrameLocks noChangeAspect="1"/>
          </p:cNvGraphicFramePr>
          <p:nvPr/>
        </p:nvGraphicFramePr>
        <p:xfrm>
          <a:off x="1298575" y="-2001838"/>
          <a:ext cx="1133475" cy="257175"/>
        </p:xfrm>
        <a:graphic>
          <a:graphicData uri="http://schemas.openxmlformats.org/presentationml/2006/ole">
            <mc:AlternateContent xmlns:mc="http://schemas.openxmlformats.org/markup-compatibility/2006">
              <mc:Choice xmlns:v="urn:schemas-microsoft-com:vml" Requires="v">
                <p:oleObj name="Equation" r:id="rId9" imgW="1129810" imgH="253890" progId="Equation.DSMT4">
                  <p:embed/>
                </p:oleObj>
              </mc:Choice>
              <mc:Fallback>
                <p:oleObj name="Equation" r:id="rId9" imgW="1129810" imgH="25389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8575" y="-2001838"/>
                        <a:ext cx="11334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22" name="Object 8"/>
          <p:cNvGraphicFramePr>
            <a:graphicFrameLocks noChangeAspect="1"/>
          </p:cNvGraphicFramePr>
          <p:nvPr/>
        </p:nvGraphicFramePr>
        <p:xfrm>
          <a:off x="1298575" y="-2001838"/>
          <a:ext cx="495300" cy="257175"/>
        </p:xfrm>
        <a:graphic>
          <a:graphicData uri="http://schemas.openxmlformats.org/presentationml/2006/ole">
            <mc:AlternateContent xmlns:mc="http://schemas.openxmlformats.org/markup-compatibility/2006">
              <mc:Choice xmlns:v="urn:schemas-microsoft-com:vml" Requires="v">
                <p:oleObj name="Equation" r:id="rId11" imgW="494870" imgH="253780" progId="Equation.DSMT4">
                  <p:embed/>
                </p:oleObj>
              </mc:Choice>
              <mc:Fallback>
                <p:oleObj name="Equation" r:id="rId11" imgW="494870" imgH="253780" progId="Equation.DSMT4">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8575" y="-2001838"/>
                        <a:ext cx="4953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23" name="Object 9"/>
          <p:cNvGraphicFramePr>
            <a:graphicFrameLocks noChangeAspect="1"/>
          </p:cNvGraphicFramePr>
          <p:nvPr/>
        </p:nvGraphicFramePr>
        <p:xfrm>
          <a:off x="1298575" y="-2001838"/>
          <a:ext cx="190500" cy="152400"/>
        </p:xfrm>
        <a:graphic>
          <a:graphicData uri="http://schemas.openxmlformats.org/presentationml/2006/ole">
            <mc:AlternateContent xmlns:mc="http://schemas.openxmlformats.org/markup-compatibility/2006">
              <mc:Choice xmlns:v="urn:schemas-microsoft-com:vml" Requires="v">
                <p:oleObj name="Equation" r:id="rId13" imgW="190417" imgH="152334" progId="Equation.DSMT4">
                  <p:embed/>
                </p:oleObj>
              </mc:Choice>
              <mc:Fallback>
                <p:oleObj name="Equation" r:id="rId13" imgW="190417" imgH="152334" progId="Equation.DSMT4">
                  <p:embed/>
                  <p:pic>
                    <p:nvPicPr>
                      <p:cNvPr id="0" name="Object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98575" y="-2001838"/>
                        <a:ext cx="1905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4" name="Rectangle 10"/>
          <p:cNvSpPr>
            <a:spLocks noChangeArrowheads="1"/>
          </p:cNvSpPr>
          <p:nvPr/>
        </p:nvSpPr>
        <p:spPr bwMode="auto">
          <a:xfrm>
            <a:off x="1298575" y="-2001838"/>
            <a:ext cx="17922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a) Với a, b </a:t>
            </a:r>
          </a:p>
        </p:txBody>
      </p:sp>
      <p:sp>
        <p:nvSpPr>
          <p:cNvPr id="9225" name="Rectangle 11"/>
          <p:cNvSpPr>
            <a:spLocks noChangeArrowheads="1"/>
          </p:cNvSpPr>
          <p:nvPr/>
        </p:nvSpPr>
        <p:spPr bwMode="auto">
          <a:xfrm>
            <a:off x="1298575" y="-2001838"/>
            <a:ext cx="8704263"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 N , a &lt; b hoặc b &gt; a trên tia số điểm a nằm bên trái điểm b.</a:t>
            </a:r>
            <a:endParaRPr lang="en-US" altLang="en-US" sz="2800">
              <a:latin typeface="Times New Roman" pitchFamily="18" charset="0"/>
              <a:cs typeface="Times New Roman" pitchFamily="18" charset="0"/>
            </a:endParaRPr>
          </a:p>
          <a:p>
            <a:r>
              <a:rPr lang="pt-BR" altLang="en-US" sz="2800">
                <a:latin typeface="Times New Roman" pitchFamily="18" charset="0"/>
                <a:cs typeface="Times New Roman" pitchFamily="18" charset="0"/>
              </a:rPr>
              <a:t>a </a:t>
            </a:r>
          </a:p>
        </p:txBody>
      </p:sp>
      <p:sp>
        <p:nvSpPr>
          <p:cNvPr id="9226" name="Rectangle 12"/>
          <p:cNvSpPr>
            <a:spLocks noChangeArrowheads="1"/>
          </p:cNvSpPr>
          <p:nvPr/>
        </p:nvSpPr>
        <p:spPr bwMode="auto">
          <a:xfrm>
            <a:off x="1298575" y="-2001838"/>
            <a:ext cx="4073525"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 b nghĩa là a &lt; b hoặc a = b</a:t>
            </a:r>
            <a:endParaRPr lang="en-US" altLang="en-US" sz="2800">
              <a:latin typeface="Times New Roman" pitchFamily="18" charset="0"/>
              <a:cs typeface="Times New Roman" pitchFamily="18" charset="0"/>
            </a:endParaRPr>
          </a:p>
          <a:p>
            <a:r>
              <a:rPr lang="pt-BR" altLang="en-US" sz="2800">
                <a:latin typeface="Times New Roman" pitchFamily="18" charset="0"/>
                <a:cs typeface="Times New Roman" pitchFamily="18" charset="0"/>
              </a:rPr>
              <a:t>b </a:t>
            </a:r>
          </a:p>
        </p:txBody>
      </p:sp>
      <p:sp>
        <p:nvSpPr>
          <p:cNvPr id="9227" name="Rectangle 13"/>
          <p:cNvSpPr>
            <a:spLocks noChangeArrowheads="1"/>
          </p:cNvSpPr>
          <p:nvPr/>
        </p:nvSpPr>
        <p:spPr bwMode="auto">
          <a:xfrm>
            <a:off x="1298575" y="-2001838"/>
            <a:ext cx="263683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Viết tập hợp A = </a:t>
            </a:r>
          </a:p>
        </p:txBody>
      </p:sp>
      <p:sp>
        <p:nvSpPr>
          <p:cNvPr id="9228" name="Rectangle 14"/>
          <p:cNvSpPr>
            <a:spLocks noChangeArrowheads="1"/>
          </p:cNvSpPr>
          <p:nvPr/>
        </p:nvSpPr>
        <p:spPr bwMode="auto">
          <a:xfrm>
            <a:off x="1298575" y="-2001838"/>
            <a:ext cx="28479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Lên bảng làm A = </a:t>
            </a:r>
          </a:p>
        </p:txBody>
      </p:sp>
      <p:sp>
        <p:nvSpPr>
          <p:cNvPr id="9229" name="Rectangle 15"/>
          <p:cNvSpPr>
            <a:spLocks noChangeArrowheads="1"/>
          </p:cNvSpPr>
          <p:nvPr/>
        </p:nvSpPr>
        <p:spPr bwMode="auto">
          <a:xfrm>
            <a:off x="1298575" y="-2001838"/>
            <a:ext cx="28717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A &lt; 10 và 10 &lt; 12 </a:t>
            </a:r>
          </a:p>
        </p:txBody>
      </p:sp>
      <p:grpSp>
        <p:nvGrpSpPr>
          <p:cNvPr id="2" name="Group 1"/>
          <p:cNvGrpSpPr>
            <a:grpSpLocks/>
          </p:cNvGrpSpPr>
          <p:nvPr/>
        </p:nvGrpSpPr>
        <p:grpSpPr bwMode="auto">
          <a:xfrm>
            <a:off x="609600" y="1296988"/>
            <a:ext cx="8485188" cy="954087"/>
            <a:chOff x="608893" y="1296769"/>
            <a:chExt cx="8485164" cy="954107"/>
          </a:xfrm>
        </p:grpSpPr>
        <p:sp>
          <p:nvSpPr>
            <p:cNvPr id="9237" name="Rectangle 18"/>
            <p:cNvSpPr>
              <a:spLocks noChangeArrowheads="1"/>
            </p:cNvSpPr>
            <p:nvPr/>
          </p:nvSpPr>
          <p:spPr bwMode="auto">
            <a:xfrm>
              <a:off x="608893" y="1296769"/>
              <a:ext cx="848516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pt-BR" altLang="en-US" sz="2800" b="1">
                  <a:latin typeface="Times New Roman" pitchFamily="18" charset="0"/>
                  <a:cs typeface="Times New Roman" pitchFamily="18" charset="0"/>
                </a:rPr>
                <a:t> Với a, b    N , a &lt; b (hoặc b &gt; a) trên tia số thì điểm a nằm bên trái điểm b.</a:t>
              </a:r>
            </a:p>
          </p:txBody>
        </p:sp>
        <p:graphicFrame>
          <p:nvGraphicFramePr>
            <p:cNvPr id="9238" name="Object 17"/>
            <p:cNvGraphicFramePr>
              <a:graphicFrameLocks noChangeAspect="1"/>
            </p:cNvGraphicFramePr>
            <p:nvPr/>
          </p:nvGraphicFramePr>
          <p:xfrm>
            <a:off x="2194782" y="1458109"/>
            <a:ext cx="304800" cy="304800"/>
          </p:xfrm>
          <a:graphic>
            <a:graphicData uri="http://schemas.openxmlformats.org/presentationml/2006/ole">
              <mc:AlternateContent xmlns:mc="http://schemas.openxmlformats.org/markup-compatibility/2006">
                <mc:Choice xmlns:v="urn:schemas-microsoft-com:vml" Requires="v">
                  <p:oleObj name="Equation" r:id="rId15" imgW="126725" imgH="126725" progId="Equation.DSMT4">
                    <p:embed/>
                  </p:oleObj>
                </mc:Choice>
                <mc:Fallback>
                  <p:oleObj name="Equation" r:id="rId15" imgW="126725" imgH="126725" progId="Equation.DSMT4">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4782" y="1458109"/>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24950" name="Rectangle 22"/>
          <p:cNvSpPr>
            <a:spLocks noChangeArrowheads="1"/>
          </p:cNvSpPr>
          <p:nvPr/>
        </p:nvSpPr>
        <p:spPr bwMode="auto">
          <a:xfrm>
            <a:off x="1017588" y="2447925"/>
            <a:ext cx="7086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pt-BR" altLang="en-US" sz="2800">
                <a:solidFill>
                  <a:srgbClr val="000099"/>
                </a:solidFill>
                <a:latin typeface="Times New Roman" pitchFamily="18" charset="0"/>
                <a:cs typeface="Times New Roman" pitchFamily="18" charset="0"/>
              </a:rPr>
              <a:t>  </a:t>
            </a:r>
            <a:r>
              <a:rPr lang="pt-BR" altLang="en-US" sz="2800">
                <a:solidFill>
                  <a:srgbClr val="0000FF"/>
                </a:solidFill>
                <a:latin typeface="Times New Roman" pitchFamily="18" charset="0"/>
                <a:cs typeface="Times New Roman" pitchFamily="18" charset="0"/>
              </a:rPr>
              <a:t>Viết :  a ≤ b </a:t>
            </a:r>
            <a:r>
              <a:rPr lang="pt-BR" altLang="en-US" sz="2800">
                <a:solidFill>
                  <a:srgbClr val="FF0000"/>
                </a:solidFill>
                <a:latin typeface="Times New Roman" pitchFamily="18" charset="0"/>
                <a:cs typeface="Times New Roman" pitchFamily="18" charset="0"/>
              </a:rPr>
              <a:t>nghĩa là </a:t>
            </a:r>
            <a:r>
              <a:rPr lang="pt-BR" altLang="en-US" sz="2800">
                <a:solidFill>
                  <a:srgbClr val="0000FF"/>
                </a:solidFill>
                <a:latin typeface="Times New Roman" pitchFamily="18" charset="0"/>
                <a:cs typeface="Times New Roman" pitchFamily="18" charset="0"/>
              </a:rPr>
              <a:t>a &lt; b </a:t>
            </a:r>
            <a:r>
              <a:rPr lang="pt-BR" altLang="en-US" sz="2800">
                <a:solidFill>
                  <a:srgbClr val="FF0000"/>
                </a:solidFill>
                <a:latin typeface="Times New Roman" pitchFamily="18" charset="0"/>
                <a:cs typeface="Times New Roman" pitchFamily="18" charset="0"/>
              </a:rPr>
              <a:t>hoặc</a:t>
            </a:r>
            <a:r>
              <a:rPr lang="pt-BR" altLang="en-US" sz="2800">
                <a:solidFill>
                  <a:srgbClr val="000099"/>
                </a:solidFill>
                <a:latin typeface="Times New Roman" pitchFamily="18" charset="0"/>
                <a:cs typeface="Times New Roman" pitchFamily="18" charset="0"/>
              </a:rPr>
              <a:t> </a:t>
            </a:r>
            <a:r>
              <a:rPr lang="pt-BR" altLang="en-US" sz="2800">
                <a:solidFill>
                  <a:srgbClr val="0000FF"/>
                </a:solidFill>
                <a:latin typeface="Times New Roman" pitchFamily="18" charset="0"/>
                <a:cs typeface="Times New Roman" pitchFamily="18" charset="0"/>
              </a:rPr>
              <a:t>a = b</a:t>
            </a:r>
          </a:p>
        </p:txBody>
      </p:sp>
      <p:sp>
        <p:nvSpPr>
          <p:cNvPr id="124952" name="Rectangle 24"/>
          <p:cNvSpPr>
            <a:spLocks noChangeArrowheads="1"/>
          </p:cNvSpPr>
          <p:nvPr/>
        </p:nvSpPr>
        <p:spPr bwMode="auto">
          <a:xfrm>
            <a:off x="2032000" y="3136900"/>
            <a:ext cx="47879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pt-BR" altLang="en-US" sz="2800">
                <a:solidFill>
                  <a:srgbClr val="000099"/>
                </a:solidFill>
                <a:latin typeface="Times New Roman" pitchFamily="18" charset="0"/>
                <a:cs typeface="Times New Roman" pitchFamily="18" charset="0"/>
              </a:rPr>
              <a:t> </a:t>
            </a:r>
            <a:r>
              <a:rPr lang="pt-BR" altLang="en-US" sz="2800">
                <a:solidFill>
                  <a:srgbClr val="0000FF"/>
                </a:solidFill>
                <a:latin typeface="Times New Roman" pitchFamily="18" charset="0"/>
                <a:cs typeface="Times New Roman" pitchFamily="18" charset="0"/>
              </a:rPr>
              <a:t>b ≥ a  </a:t>
            </a:r>
            <a:r>
              <a:rPr lang="pt-BR" altLang="en-US" sz="2800">
                <a:solidFill>
                  <a:srgbClr val="FF0000"/>
                </a:solidFill>
                <a:latin typeface="Times New Roman" pitchFamily="18" charset="0"/>
                <a:cs typeface="Times New Roman" pitchFamily="18" charset="0"/>
              </a:rPr>
              <a:t>nghĩa là </a:t>
            </a:r>
            <a:r>
              <a:rPr lang="pt-BR" altLang="en-US" sz="2800">
                <a:solidFill>
                  <a:srgbClr val="0000FF"/>
                </a:solidFill>
                <a:latin typeface="Times New Roman" pitchFamily="18" charset="0"/>
                <a:cs typeface="Times New Roman" pitchFamily="18" charset="0"/>
              </a:rPr>
              <a:t>b &gt; a </a:t>
            </a:r>
            <a:r>
              <a:rPr lang="pt-BR" altLang="en-US" sz="2800">
                <a:solidFill>
                  <a:srgbClr val="FF0000"/>
                </a:solidFill>
                <a:latin typeface="Times New Roman" pitchFamily="18" charset="0"/>
                <a:cs typeface="Times New Roman" pitchFamily="18" charset="0"/>
              </a:rPr>
              <a:t>hoặc</a:t>
            </a:r>
            <a:r>
              <a:rPr lang="pt-BR" altLang="en-US" sz="2800">
                <a:solidFill>
                  <a:srgbClr val="000099"/>
                </a:solidFill>
                <a:latin typeface="Times New Roman" pitchFamily="18" charset="0"/>
                <a:cs typeface="Times New Roman" pitchFamily="18" charset="0"/>
              </a:rPr>
              <a:t> </a:t>
            </a:r>
            <a:r>
              <a:rPr lang="pt-BR" altLang="en-US" sz="2800">
                <a:solidFill>
                  <a:srgbClr val="0000FF"/>
                </a:solidFill>
                <a:latin typeface="Times New Roman" pitchFamily="18" charset="0"/>
                <a:cs typeface="Times New Roman" pitchFamily="18" charset="0"/>
              </a:rPr>
              <a:t>b = a</a:t>
            </a:r>
            <a:r>
              <a:rPr lang="en-US" altLang="en-US" sz="2800">
                <a:solidFill>
                  <a:srgbClr val="0000FF"/>
                </a:solidFill>
                <a:latin typeface="Times New Roman" pitchFamily="18" charset="0"/>
                <a:cs typeface="Times New Roman" pitchFamily="18" charset="0"/>
              </a:rPr>
              <a:t> </a:t>
            </a:r>
          </a:p>
        </p:txBody>
      </p:sp>
      <p:sp>
        <p:nvSpPr>
          <p:cNvPr id="9233" name="TextBox 4"/>
          <p:cNvSpPr txBox="1">
            <a:spLocks noChangeArrowheads="1"/>
          </p:cNvSpPr>
          <p:nvPr/>
        </p:nvSpPr>
        <p:spPr bwMode="auto">
          <a:xfrm>
            <a:off x="50800" y="709613"/>
            <a:ext cx="675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Thứ tự trong tập hợp số tự nhiên</a:t>
            </a:r>
          </a:p>
        </p:txBody>
      </p:sp>
      <p:sp>
        <p:nvSpPr>
          <p:cNvPr id="9234"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35" name="Rectangle 18"/>
          <p:cNvSpPr>
            <a:spLocks noChangeArrowheads="1"/>
          </p:cNvSpPr>
          <p:nvPr/>
        </p:nvSpPr>
        <p:spPr bwMode="auto">
          <a:xfrm>
            <a:off x="381000" y="3768725"/>
            <a:ext cx="8485188"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pt-BR" altLang="en-US" sz="2800" b="1">
                <a:latin typeface="Times New Roman" pitchFamily="18" charset="0"/>
                <a:cs typeface="Times New Roman" pitchFamily="18" charset="0"/>
              </a:rPr>
              <a:t> Mỗi số tự nhiên có một số liền sau cách nó một đơn vị.</a:t>
            </a:r>
          </a:p>
        </p:txBody>
      </p:sp>
      <p:sp>
        <p:nvSpPr>
          <p:cNvPr id="37" name="Rectangle 18"/>
          <p:cNvSpPr>
            <a:spLocks noChangeArrowheads="1"/>
          </p:cNvSpPr>
          <p:nvPr/>
        </p:nvSpPr>
        <p:spPr bwMode="auto">
          <a:xfrm>
            <a:off x="-71438" y="4495800"/>
            <a:ext cx="10029826"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pt-BR" altLang="en-US" sz="2800">
                <a:solidFill>
                  <a:srgbClr val="0000FF"/>
                </a:solidFill>
                <a:latin typeface="Times New Roman" pitchFamily="18" charset="0"/>
                <a:cs typeface="Times New Roman" pitchFamily="18" charset="0"/>
              </a:rPr>
              <a:t> VD: Số 2021 có số liền sau là 2022.</a:t>
            </a:r>
          </a:p>
          <a:p>
            <a:r>
              <a:rPr lang="pt-BR" altLang="en-US" sz="2800">
                <a:solidFill>
                  <a:srgbClr val="0000FF"/>
                </a:solidFill>
                <a:latin typeface="Times New Roman" pitchFamily="18" charset="0"/>
                <a:cs typeface="Times New Roman" pitchFamily="18" charset="0"/>
              </a:rPr>
              <a:t>         Số 2021 được gọi là số liền trước của số 2022</a:t>
            </a:r>
          </a:p>
          <a:p>
            <a:r>
              <a:rPr lang="pt-BR" altLang="en-US" sz="2800">
                <a:solidFill>
                  <a:srgbClr val="0000FF"/>
                </a:solidFill>
                <a:latin typeface="Times New Roman" pitchFamily="18" charset="0"/>
                <a:cs typeface="Times New Roman" pitchFamily="18" charset="0"/>
              </a:rPr>
              <a:t>         Hai số 2021 và 2022 được gọi là hai số tự nhiên liên tiếp.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4950"/>
                                        </p:tgtEl>
                                        <p:attrNameLst>
                                          <p:attrName>style.visibility</p:attrName>
                                        </p:attrNameLst>
                                      </p:cBhvr>
                                      <p:to>
                                        <p:strVal val="visible"/>
                                      </p:to>
                                    </p:set>
                                    <p:animEffect transition="in" filter="barn(inVertical)">
                                      <p:cBhvr>
                                        <p:cTn id="12" dur="500"/>
                                        <p:tgtEl>
                                          <p:spTgt spid="1249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4952"/>
                                        </p:tgtEl>
                                        <p:attrNameLst>
                                          <p:attrName>style.visibility</p:attrName>
                                        </p:attrNameLst>
                                      </p:cBhvr>
                                      <p:to>
                                        <p:strVal val="visible"/>
                                      </p:to>
                                    </p:set>
                                    <p:animEffect transition="in" filter="barn(inVertical)">
                                      <p:cBhvr>
                                        <p:cTn id="17" dur="500"/>
                                        <p:tgtEl>
                                          <p:spTgt spid="1249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barn(inVertical)">
                                      <p:cBhvr>
                                        <p:cTn id="22" dur="500"/>
                                        <p:tgtEl>
                                          <p:spTgt spid="3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barn(inVertical)">
                                      <p:cBhvr>
                                        <p:cTn id="2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50" grpId="0"/>
      <p:bldP spid="124952" grpId="0"/>
      <p:bldP spid="35" grpId="0"/>
      <p:bldP spid="37"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242" name="Object 4"/>
          <p:cNvGraphicFramePr>
            <a:graphicFrameLocks noChangeAspect="1"/>
          </p:cNvGraphicFramePr>
          <p:nvPr/>
        </p:nvGraphicFramePr>
        <p:xfrm>
          <a:off x="1298575" y="-2001838"/>
          <a:ext cx="123825" cy="123825"/>
        </p:xfrm>
        <a:graphic>
          <a:graphicData uri="http://schemas.openxmlformats.org/presentationml/2006/ole">
            <mc:AlternateContent xmlns:mc="http://schemas.openxmlformats.org/markup-compatibility/2006">
              <mc:Choice xmlns:v="urn:schemas-microsoft-com:vml" Requires="v">
                <p:oleObj name="Equation" r:id="rId3" imgW="126725" imgH="126725" progId="Equation.DSMT4">
                  <p:embed/>
                </p:oleObj>
              </mc:Choice>
              <mc:Fallback>
                <p:oleObj name="Equation" r:id="rId3" imgW="126725" imgH="126725"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8575" y="-2001838"/>
                        <a:ext cx="1238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3" name="Object 5"/>
          <p:cNvGraphicFramePr>
            <a:graphicFrameLocks noChangeAspect="1"/>
          </p:cNvGraphicFramePr>
          <p:nvPr/>
        </p:nvGraphicFramePr>
        <p:xfrm>
          <a:off x="1298575" y="-2001838"/>
          <a:ext cx="123825" cy="152400"/>
        </p:xfrm>
        <a:graphic>
          <a:graphicData uri="http://schemas.openxmlformats.org/presentationml/2006/ole">
            <mc:AlternateContent xmlns:mc="http://schemas.openxmlformats.org/markup-compatibility/2006">
              <mc:Choice xmlns:v="urn:schemas-microsoft-com:vml" Requires="v">
                <p:oleObj name="Equation" r:id="rId5" imgW="126835" imgH="152202" progId="Equation.DSMT4">
                  <p:embed/>
                </p:oleObj>
              </mc:Choice>
              <mc:Fallback>
                <p:oleObj name="Equation" r:id="rId5" imgW="126835" imgH="152202"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8575" y="-2001838"/>
                        <a:ext cx="123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4" name="Object 6"/>
          <p:cNvGraphicFramePr>
            <a:graphicFrameLocks noChangeAspect="1"/>
          </p:cNvGraphicFramePr>
          <p:nvPr/>
        </p:nvGraphicFramePr>
        <p:xfrm>
          <a:off x="1298575" y="-2001838"/>
          <a:ext cx="123825" cy="152400"/>
        </p:xfrm>
        <a:graphic>
          <a:graphicData uri="http://schemas.openxmlformats.org/presentationml/2006/ole">
            <mc:AlternateContent xmlns:mc="http://schemas.openxmlformats.org/markup-compatibility/2006">
              <mc:Choice xmlns:v="urn:schemas-microsoft-com:vml" Requires="v">
                <p:oleObj name="Equation" r:id="rId7" imgW="126835" imgH="152202" progId="Equation.DSMT4">
                  <p:embed/>
                </p:oleObj>
              </mc:Choice>
              <mc:Fallback>
                <p:oleObj name="Equation" r:id="rId7" imgW="126835" imgH="152202"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8575" y="-2001838"/>
                        <a:ext cx="123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5" name="Object 7"/>
          <p:cNvGraphicFramePr>
            <a:graphicFrameLocks noChangeAspect="1"/>
          </p:cNvGraphicFramePr>
          <p:nvPr/>
        </p:nvGraphicFramePr>
        <p:xfrm>
          <a:off x="1298575" y="-2001838"/>
          <a:ext cx="1133475" cy="257175"/>
        </p:xfrm>
        <a:graphic>
          <a:graphicData uri="http://schemas.openxmlformats.org/presentationml/2006/ole">
            <mc:AlternateContent xmlns:mc="http://schemas.openxmlformats.org/markup-compatibility/2006">
              <mc:Choice xmlns:v="urn:schemas-microsoft-com:vml" Requires="v">
                <p:oleObj name="Equation" r:id="rId9" imgW="1129810" imgH="253890" progId="Equation.DSMT4">
                  <p:embed/>
                </p:oleObj>
              </mc:Choice>
              <mc:Fallback>
                <p:oleObj name="Equation" r:id="rId9" imgW="1129810" imgH="25389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8575" y="-2001838"/>
                        <a:ext cx="11334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6" name="Object 8"/>
          <p:cNvGraphicFramePr>
            <a:graphicFrameLocks noChangeAspect="1"/>
          </p:cNvGraphicFramePr>
          <p:nvPr/>
        </p:nvGraphicFramePr>
        <p:xfrm>
          <a:off x="1298575" y="-2001838"/>
          <a:ext cx="495300" cy="257175"/>
        </p:xfrm>
        <a:graphic>
          <a:graphicData uri="http://schemas.openxmlformats.org/presentationml/2006/ole">
            <mc:AlternateContent xmlns:mc="http://schemas.openxmlformats.org/markup-compatibility/2006">
              <mc:Choice xmlns:v="urn:schemas-microsoft-com:vml" Requires="v">
                <p:oleObj name="Equation" r:id="rId11" imgW="494870" imgH="253780" progId="Equation.DSMT4">
                  <p:embed/>
                </p:oleObj>
              </mc:Choice>
              <mc:Fallback>
                <p:oleObj name="Equation" r:id="rId11" imgW="494870" imgH="253780" progId="Equation.DSMT4">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8575" y="-2001838"/>
                        <a:ext cx="4953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7" name="Object 9"/>
          <p:cNvGraphicFramePr>
            <a:graphicFrameLocks noChangeAspect="1"/>
          </p:cNvGraphicFramePr>
          <p:nvPr/>
        </p:nvGraphicFramePr>
        <p:xfrm>
          <a:off x="1298575" y="-2001838"/>
          <a:ext cx="190500" cy="152400"/>
        </p:xfrm>
        <a:graphic>
          <a:graphicData uri="http://schemas.openxmlformats.org/presentationml/2006/ole">
            <mc:AlternateContent xmlns:mc="http://schemas.openxmlformats.org/markup-compatibility/2006">
              <mc:Choice xmlns:v="urn:schemas-microsoft-com:vml" Requires="v">
                <p:oleObj name="Equation" r:id="rId13" imgW="190417" imgH="152334" progId="Equation.DSMT4">
                  <p:embed/>
                </p:oleObj>
              </mc:Choice>
              <mc:Fallback>
                <p:oleObj name="Equation" r:id="rId13" imgW="190417" imgH="152334" progId="Equation.DSMT4">
                  <p:embed/>
                  <p:pic>
                    <p:nvPicPr>
                      <p:cNvPr id="0" name="Object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98575" y="-2001838"/>
                        <a:ext cx="1905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8" name="Rectangle 10"/>
          <p:cNvSpPr>
            <a:spLocks noChangeArrowheads="1"/>
          </p:cNvSpPr>
          <p:nvPr/>
        </p:nvSpPr>
        <p:spPr bwMode="auto">
          <a:xfrm>
            <a:off x="1298575" y="-2001838"/>
            <a:ext cx="17922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a) Với a, b </a:t>
            </a:r>
          </a:p>
        </p:txBody>
      </p:sp>
      <p:sp>
        <p:nvSpPr>
          <p:cNvPr id="10249" name="Rectangle 11"/>
          <p:cNvSpPr>
            <a:spLocks noChangeArrowheads="1"/>
          </p:cNvSpPr>
          <p:nvPr/>
        </p:nvSpPr>
        <p:spPr bwMode="auto">
          <a:xfrm>
            <a:off x="1298575" y="-2001838"/>
            <a:ext cx="8704263"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 N , a &lt; b hoặc b &gt; a trên tia số điểm a nằm bên trái điểm b.</a:t>
            </a:r>
            <a:endParaRPr lang="en-US" altLang="en-US" sz="2800">
              <a:latin typeface="Times New Roman" pitchFamily="18" charset="0"/>
              <a:cs typeface="Times New Roman" pitchFamily="18" charset="0"/>
            </a:endParaRPr>
          </a:p>
          <a:p>
            <a:r>
              <a:rPr lang="pt-BR" altLang="en-US" sz="2800">
                <a:latin typeface="Times New Roman" pitchFamily="18" charset="0"/>
                <a:cs typeface="Times New Roman" pitchFamily="18" charset="0"/>
              </a:rPr>
              <a:t>a </a:t>
            </a:r>
          </a:p>
        </p:txBody>
      </p:sp>
      <p:sp>
        <p:nvSpPr>
          <p:cNvPr id="10250" name="Rectangle 12"/>
          <p:cNvSpPr>
            <a:spLocks noChangeArrowheads="1"/>
          </p:cNvSpPr>
          <p:nvPr/>
        </p:nvSpPr>
        <p:spPr bwMode="auto">
          <a:xfrm>
            <a:off x="1298575" y="-2001838"/>
            <a:ext cx="4073525"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 b nghĩa là a &lt; b hoặc a = b</a:t>
            </a:r>
            <a:endParaRPr lang="en-US" altLang="en-US" sz="2800">
              <a:latin typeface="Times New Roman" pitchFamily="18" charset="0"/>
              <a:cs typeface="Times New Roman" pitchFamily="18" charset="0"/>
            </a:endParaRPr>
          </a:p>
          <a:p>
            <a:r>
              <a:rPr lang="pt-BR" altLang="en-US" sz="2800">
                <a:latin typeface="Times New Roman" pitchFamily="18" charset="0"/>
                <a:cs typeface="Times New Roman" pitchFamily="18" charset="0"/>
              </a:rPr>
              <a:t>b </a:t>
            </a:r>
          </a:p>
        </p:txBody>
      </p:sp>
      <p:sp>
        <p:nvSpPr>
          <p:cNvPr id="10251" name="Rectangle 13"/>
          <p:cNvSpPr>
            <a:spLocks noChangeArrowheads="1"/>
          </p:cNvSpPr>
          <p:nvPr/>
        </p:nvSpPr>
        <p:spPr bwMode="auto">
          <a:xfrm>
            <a:off x="1298575" y="-2001838"/>
            <a:ext cx="263683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Viết tập hợp A = </a:t>
            </a:r>
          </a:p>
        </p:txBody>
      </p:sp>
      <p:sp>
        <p:nvSpPr>
          <p:cNvPr id="10252" name="Rectangle 14"/>
          <p:cNvSpPr>
            <a:spLocks noChangeArrowheads="1"/>
          </p:cNvSpPr>
          <p:nvPr/>
        </p:nvSpPr>
        <p:spPr bwMode="auto">
          <a:xfrm>
            <a:off x="1298575" y="-2001838"/>
            <a:ext cx="28479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Lên bảng làm A = </a:t>
            </a:r>
          </a:p>
        </p:txBody>
      </p:sp>
      <p:sp>
        <p:nvSpPr>
          <p:cNvPr id="10253" name="Rectangle 15"/>
          <p:cNvSpPr>
            <a:spLocks noChangeArrowheads="1"/>
          </p:cNvSpPr>
          <p:nvPr/>
        </p:nvSpPr>
        <p:spPr bwMode="auto">
          <a:xfrm>
            <a:off x="1298575" y="-2001838"/>
            <a:ext cx="28717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A &lt; 10 và 10 &lt; 12 </a:t>
            </a:r>
          </a:p>
        </p:txBody>
      </p:sp>
      <p:sp>
        <p:nvSpPr>
          <p:cNvPr id="10254" name="TextBox 4"/>
          <p:cNvSpPr txBox="1">
            <a:spLocks noChangeArrowheads="1"/>
          </p:cNvSpPr>
          <p:nvPr/>
        </p:nvSpPr>
        <p:spPr bwMode="auto">
          <a:xfrm>
            <a:off x="50800" y="550863"/>
            <a:ext cx="675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Thứ tự trong tập hợp số tự nhiên</a:t>
            </a:r>
          </a:p>
        </p:txBody>
      </p:sp>
      <p:sp>
        <p:nvSpPr>
          <p:cNvPr id="10255"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22" name="Rectangle 18"/>
          <p:cNvSpPr>
            <a:spLocks noChangeArrowheads="1"/>
          </p:cNvSpPr>
          <p:nvPr/>
        </p:nvSpPr>
        <p:spPr bwMode="auto">
          <a:xfrm>
            <a:off x="269875" y="1233488"/>
            <a:ext cx="8485188" cy="181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pt-BR" altLang="en-US" sz="2800" b="1" dirty="0">
                <a:latin typeface="Times New Roman" pitchFamily="18" charset="0"/>
                <a:cs typeface="Times New Roman" pitchFamily="18" charset="0"/>
              </a:rPr>
              <a:t>        Câu 1: Thay mỗi chữ cái dưới đây bằng một số tự nhiên phù hợp trong những trường hợp sau:</a:t>
            </a:r>
          </a:p>
          <a:p>
            <a:pPr marL="514350" indent="-514350" algn="just">
              <a:buFontTx/>
              <a:buAutoNum type="alphaLcParenR"/>
              <a:defRPr/>
            </a:pPr>
            <a:r>
              <a:rPr lang="pt-BR" altLang="en-US" sz="2800" b="1" dirty="0">
                <a:latin typeface="Times New Roman" pitchFamily="18" charset="0"/>
                <a:cs typeface="Times New Roman" pitchFamily="18" charset="0"/>
              </a:rPr>
              <a:t>17; a; b là ba số lẻ tăng dần.</a:t>
            </a:r>
          </a:p>
          <a:p>
            <a:pPr marL="514350" indent="-514350" algn="r">
              <a:buFontTx/>
              <a:buAutoNum type="alphaLcParenR"/>
              <a:defRPr/>
            </a:pPr>
            <a:r>
              <a:rPr lang="pt-BR" altLang="en-US" sz="2800" b="1" dirty="0">
                <a:latin typeface="Times New Roman" pitchFamily="18" charset="0"/>
                <a:cs typeface="Times New Roman" pitchFamily="18" charset="0"/>
              </a:rPr>
              <a:t> m; 101; n; p là bốn số tự nhiên liên tiếp giảm dần.</a:t>
            </a:r>
          </a:p>
        </p:txBody>
      </p:sp>
      <p:sp>
        <p:nvSpPr>
          <p:cNvPr id="23" name="Rectangle 18"/>
          <p:cNvSpPr>
            <a:spLocks noChangeArrowheads="1"/>
          </p:cNvSpPr>
          <p:nvPr/>
        </p:nvSpPr>
        <p:spPr bwMode="auto">
          <a:xfrm>
            <a:off x="3406775" y="3200400"/>
            <a:ext cx="135731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pt-BR" altLang="en-US" sz="2800" b="1">
                <a:solidFill>
                  <a:srgbClr val="0000FF"/>
                </a:solidFill>
                <a:latin typeface="Times New Roman" pitchFamily="18" charset="0"/>
                <a:cs typeface="Times New Roman" pitchFamily="18" charset="0"/>
              </a:rPr>
              <a:t> Giải:</a:t>
            </a:r>
          </a:p>
        </p:txBody>
      </p:sp>
      <p:sp>
        <p:nvSpPr>
          <p:cNvPr id="24" name="Rectangle 18"/>
          <p:cNvSpPr>
            <a:spLocks noChangeArrowheads="1"/>
          </p:cNvSpPr>
          <p:nvPr/>
        </p:nvSpPr>
        <p:spPr bwMode="auto">
          <a:xfrm>
            <a:off x="887413" y="3852863"/>
            <a:ext cx="3459162"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pt-BR" altLang="en-US" sz="2800" b="1">
                <a:solidFill>
                  <a:srgbClr val="0000FF"/>
                </a:solidFill>
                <a:latin typeface="Times New Roman" pitchFamily="18" charset="0"/>
                <a:cs typeface="Times New Roman" pitchFamily="18" charset="0"/>
              </a:rPr>
              <a:t>a) 17; 19; 21.</a:t>
            </a:r>
          </a:p>
        </p:txBody>
      </p:sp>
      <p:sp>
        <p:nvSpPr>
          <p:cNvPr id="25" name="Rectangle 18"/>
          <p:cNvSpPr>
            <a:spLocks noChangeArrowheads="1"/>
          </p:cNvSpPr>
          <p:nvPr/>
        </p:nvSpPr>
        <p:spPr bwMode="auto">
          <a:xfrm>
            <a:off x="887413" y="4572000"/>
            <a:ext cx="3459162"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pt-BR" altLang="en-US" sz="2800" b="1">
                <a:solidFill>
                  <a:srgbClr val="0000FF"/>
                </a:solidFill>
                <a:latin typeface="Times New Roman" pitchFamily="18" charset="0"/>
                <a:cs typeface="Times New Roman" pitchFamily="18" charset="0"/>
              </a:rPr>
              <a:t>b) 102; 101; 100; 99.</a:t>
            </a:r>
          </a:p>
        </p:txBody>
      </p:sp>
      <p:pic>
        <p:nvPicPr>
          <p:cNvPr id="27650" name="Picture 2"/>
          <p:cNvPicPr>
            <a:picLocks noChangeAspect="1" noChangeArrowheads="1"/>
          </p:cNvPicPr>
          <p:nvPr/>
        </p:nvPicPr>
        <p:blipFill>
          <a:blip r:embed="rId15"/>
          <a:srcRect/>
          <a:stretch>
            <a:fillRect/>
          </a:stretch>
        </p:blipFill>
        <p:spPr bwMode="auto">
          <a:xfrm>
            <a:off x="387350" y="1227138"/>
            <a:ext cx="668338" cy="6032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arn(inVertical)">
                                      <p:cBhvr>
                                        <p:cTn id="12" dur="500"/>
                                        <p:tgtEl>
                                          <p:spTgt spid="2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arn(inVertical)">
                                      <p:cBhvr>
                                        <p:cTn id="15" dur="500"/>
                                        <p:tgtEl>
                                          <p:spTgt spid="2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arn(inVertical)">
                                      <p:cBhvr>
                                        <p:cTn id="2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1266" name="Object 4"/>
          <p:cNvGraphicFramePr>
            <a:graphicFrameLocks noChangeAspect="1"/>
          </p:cNvGraphicFramePr>
          <p:nvPr/>
        </p:nvGraphicFramePr>
        <p:xfrm>
          <a:off x="1298575" y="-2001838"/>
          <a:ext cx="123825" cy="123825"/>
        </p:xfrm>
        <a:graphic>
          <a:graphicData uri="http://schemas.openxmlformats.org/presentationml/2006/ole">
            <mc:AlternateContent xmlns:mc="http://schemas.openxmlformats.org/markup-compatibility/2006">
              <mc:Choice xmlns:v="urn:schemas-microsoft-com:vml" Requires="v">
                <p:oleObj name="Equation" r:id="rId3" imgW="126725" imgH="126725" progId="Equation.DSMT4">
                  <p:embed/>
                </p:oleObj>
              </mc:Choice>
              <mc:Fallback>
                <p:oleObj name="Equation" r:id="rId3" imgW="126725" imgH="126725"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8575" y="-2001838"/>
                        <a:ext cx="1238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67" name="Object 5"/>
          <p:cNvGraphicFramePr>
            <a:graphicFrameLocks noChangeAspect="1"/>
          </p:cNvGraphicFramePr>
          <p:nvPr/>
        </p:nvGraphicFramePr>
        <p:xfrm>
          <a:off x="1298575" y="-2001838"/>
          <a:ext cx="123825" cy="152400"/>
        </p:xfrm>
        <a:graphic>
          <a:graphicData uri="http://schemas.openxmlformats.org/presentationml/2006/ole">
            <mc:AlternateContent xmlns:mc="http://schemas.openxmlformats.org/markup-compatibility/2006">
              <mc:Choice xmlns:v="urn:schemas-microsoft-com:vml" Requires="v">
                <p:oleObj name="Equation" r:id="rId5" imgW="126835" imgH="152202" progId="Equation.DSMT4">
                  <p:embed/>
                </p:oleObj>
              </mc:Choice>
              <mc:Fallback>
                <p:oleObj name="Equation" r:id="rId5" imgW="126835" imgH="152202"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8575" y="-2001838"/>
                        <a:ext cx="123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68" name="Object 6"/>
          <p:cNvGraphicFramePr>
            <a:graphicFrameLocks noChangeAspect="1"/>
          </p:cNvGraphicFramePr>
          <p:nvPr/>
        </p:nvGraphicFramePr>
        <p:xfrm>
          <a:off x="1298575" y="-2001838"/>
          <a:ext cx="123825" cy="152400"/>
        </p:xfrm>
        <a:graphic>
          <a:graphicData uri="http://schemas.openxmlformats.org/presentationml/2006/ole">
            <mc:AlternateContent xmlns:mc="http://schemas.openxmlformats.org/markup-compatibility/2006">
              <mc:Choice xmlns:v="urn:schemas-microsoft-com:vml" Requires="v">
                <p:oleObj name="Equation" r:id="rId7" imgW="126835" imgH="152202" progId="Equation.DSMT4">
                  <p:embed/>
                </p:oleObj>
              </mc:Choice>
              <mc:Fallback>
                <p:oleObj name="Equation" r:id="rId7" imgW="126835" imgH="152202"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8575" y="-2001838"/>
                        <a:ext cx="123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69" name="Object 7"/>
          <p:cNvGraphicFramePr>
            <a:graphicFrameLocks noChangeAspect="1"/>
          </p:cNvGraphicFramePr>
          <p:nvPr/>
        </p:nvGraphicFramePr>
        <p:xfrm>
          <a:off x="1298575" y="-2001838"/>
          <a:ext cx="1133475" cy="257175"/>
        </p:xfrm>
        <a:graphic>
          <a:graphicData uri="http://schemas.openxmlformats.org/presentationml/2006/ole">
            <mc:AlternateContent xmlns:mc="http://schemas.openxmlformats.org/markup-compatibility/2006">
              <mc:Choice xmlns:v="urn:schemas-microsoft-com:vml" Requires="v">
                <p:oleObj name="Equation" r:id="rId9" imgW="1129810" imgH="253890" progId="Equation.DSMT4">
                  <p:embed/>
                </p:oleObj>
              </mc:Choice>
              <mc:Fallback>
                <p:oleObj name="Equation" r:id="rId9" imgW="1129810" imgH="25389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8575" y="-2001838"/>
                        <a:ext cx="11334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0" name="Object 8"/>
          <p:cNvGraphicFramePr>
            <a:graphicFrameLocks noChangeAspect="1"/>
          </p:cNvGraphicFramePr>
          <p:nvPr/>
        </p:nvGraphicFramePr>
        <p:xfrm>
          <a:off x="1298575" y="-2001838"/>
          <a:ext cx="495300" cy="257175"/>
        </p:xfrm>
        <a:graphic>
          <a:graphicData uri="http://schemas.openxmlformats.org/presentationml/2006/ole">
            <mc:AlternateContent xmlns:mc="http://schemas.openxmlformats.org/markup-compatibility/2006">
              <mc:Choice xmlns:v="urn:schemas-microsoft-com:vml" Requires="v">
                <p:oleObj name="Equation" r:id="rId11" imgW="494870" imgH="253780" progId="Equation.DSMT4">
                  <p:embed/>
                </p:oleObj>
              </mc:Choice>
              <mc:Fallback>
                <p:oleObj name="Equation" r:id="rId11" imgW="494870" imgH="253780" progId="Equation.DSMT4">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8575" y="-2001838"/>
                        <a:ext cx="4953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1" name="Object 9"/>
          <p:cNvGraphicFramePr>
            <a:graphicFrameLocks noChangeAspect="1"/>
          </p:cNvGraphicFramePr>
          <p:nvPr/>
        </p:nvGraphicFramePr>
        <p:xfrm>
          <a:off x="1298575" y="-2001838"/>
          <a:ext cx="190500" cy="152400"/>
        </p:xfrm>
        <a:graphic>
          <a:graphicData uri="http://schemas.openxmlformats.org/presentationml/2006/ole">
            <mc:AlternateContent xmlns:mc="http://schemas.openxmlformats.org/markup-compatibility/2006">
              <mc:Choice xmlns:v="urn:schemas-microsoft-com:vml" Requires="v">
                <p:oleObj name="Equation" r:id="rId13" imgW="190417" imgH="152334" progId="Equation.DSMT4">
                  <p:embed/>
                </p:oleObj>
              </mc:Choice>
              <mc:Fallback>
                <p:oleObj name="Equation" r:id="rId13" imgW="190417" imgH="152334" progId="Equation.DSMT4">
                  <p:embed/>
                  <p:pic>
                    <p:nvPicPr>
                      <p:cNvPr id="0" name="Object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98575" y="-2001838"/>
                        <a:ext cx="1905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2" name="Rectangle 10"/>
          <p:cNvSpPr>
            <a:spLocks noChangeArrowheads="1"/>
          </p:cNvSpPr>
          <p:nvPr/>
        </p:nvSpPr>
        <p:spPr bwMode="auto">
          <a:xfrm>
            <a:off x="1298575" y="-2001838"/>
            <a:ext cx="17922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a) Với a, b </a:t>
            </a:r>
          </a:p>
        </p:txBody>
      </p:sp>
      <p:sp>
        <p:nvSpPr>
          <p:cNvPr id="11273" name="Rectangle 11"/>
          <p:cNvSpPr>
            <a:spLocks noChangeArrowheads="1"/>
          </p:cNvSpPr>
          <p:nvPr/>
        </p:nvSpPr>
        <p:spPr bwMode="auto">
          <a:xfrm>
            <a:off x="1298575" y="-2001838"/>
            <a:ext cx="8704263"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 N , a &lt; b hoặc b &gt; a trên tia số điểm a nằm bên trái điểm b.</a:t>
            </a:r>
            <a:endParaRPr lang="en-US" altLang="en-US" sz="2800">
              <a:latin typeface="Times New Roman" pitchFamily="18" charset="0"/>
              <a:cs typeface="Times New Roman" pitchFamily="18" charset="0"/>
            </a:endParaRPr>
          </a:p>
          <a:p>
            <a:r>
              <a:rPr lang="pt-BR" altLang="en-US" sz="2800">
                <a:latin typeface="Times New Roman" pitchFamily="18" charset="0"/>
                <a:cs typeface="Times New Roman" pitchFamily="18" charset="0"/>
              </a:rPr>
              <a:t>a </a:t>
            </a:r>
          </a:p>
        </p:txBody>
      </p:sp>
      <p:sp>
        <p:nvSpPr>
          <p:cNvPr id="11274" name="Rectangle 12"/>
          <p:cNvSpPr>
            <a:spLocks noChangeArrowheads="1"/>
          </p:cNvSpPr>
          <p:nvPr/>
        </p:nvSpPr>
        <p:spPr bwMode="auto">
          <a:xfrm>
            <a:off x="1298575" y="-2001838"/>
            <a:ext cx="4073525"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en-US" sz="2800">
                <a:latin typeface="Times New Roman" pitchFamily="18" charset="0"/>
                <a:cs typeface="Times New Roman" pitchFamily="18" charset="0"/>
              </a:rPr>
              <a:t> b nghĩa là a &lt; b hoặc a = b</a:t>
            </a:r>
            <a:endParaRPr lang="en-US" altLang="en-US" sz="2800">
              <a:latin typeface="Times New Roman" pitchFamily="18" charset="0"/>
              <a:cs typeface="Times New Roman" pitchFamily="18" charset="0"/>
            </a:endParaRPr>
          </a:p>
          <a:p>
            <a:r>
              <a:rPr lang="pt-BR" altLang="en-US" sz="2800">
                <a:latin typeface="Times New Roman" pitchFamily="18" charset="0"/>
                <a:cs typeface="Times New Roman" pitchFamily="18" charset="0"/>
              </a:rPr>
              <a:t>b </a:t>
            </a:r>
          </a:p>
        </p:txBody>
      </p:sp>
      <p:sp>
        <p:nvSpPr>
          <p:cNvPr id="11275" name="Rectangle 13"/>
          <p:cNvSpPr>
            <a:spLocks noChangeArrowheads="1"/>
          </p:cNvSpPr>
          <p:nvPr/>
        </p:nvSpPr>
        <p:spPr bwMode="auto">
          <a:xfrm>
            <a:off x="1298575" y="-2001838"/>
            <a:ext cx="263683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Viết tập hợp A = </a:t>
            </a:r>
          </a:p>
        </p:txBody>
      </p:sp>
      <p:sp>
        <p:nvSpPr>
          <p:cNvPr id="11276" name="Rectangle 14"/>
          <p:cNvSpPr>
            <a:spLocks noChangeArrowheads="1"/>
          </p:cNvSpPr>
          <p:nvPr/>
        </p:nvSpPr>
        <p:spPr bwMode="auto">
          <a:xfrm>
            <a:off x="1298575" y="-2001838"/>
            <a:ext cx="28479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Lên bảng làm A = </a:t>
            </a:r>
          </a:p>
        </p:txBody>
      </p:sp>
      <p:sp>
        <p:nvSpPr>
          <p:cNvPr id="11277" name="Rectangle 15"/>
          <p:cNvSpPr>
            <a:spLocks noChangeArrowheads="1"/>
          </p:cNvSpPr>
          <p:nvPr/>
        </p:nvSpPr>
        <p:spPr bwMode="auto">
          <a:xfrm>
            <a:off x="1298575" y="-2001838"/>
            <a:ext cx="287178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Times New Roman" pitchFamily="18" charset="0"/>
                <a:cs typeface="Times New Roman" pitchFamily="18" charset="0"/>
              </a:rPr>
              <a:t>A &lt; 10 và 10 &lt; 12 </a:t>
            </a:r>
          </a:p>
        </p:txBody>
      </p:sp>
      <p:sp>
        <p:nvSpPr>
          <p:cNvPr id="11278" name="TextBox 4"/>
          <p:cNvSpPr txBox="1">
            <a:spLocks noChangeArrowheads="1"/>
          </p:cNvSpPr>
          <p:nvPr/>
        </p:nvSpPr>
        <p:spPr bwMode="auto">
          <a:xfrm>
            <a:off x="50800" y="550863"/>
            <a:ext cx="675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Thứ tự trong tập hợp số tự nhiên</a:t>
            </a:r>
          </a:p>
        </p:txBody>
      </p:sp>
      <p:sp>
        <p:nvSpPr>
          <p:cNvPr id="11279" name="TextBox 3"/>
          <p:cNvSpPr txBox="1">
            <a:spLocks noChangeArrowheads="1"/>
          </p:cNvSpPr>
          <p:nvPr/>
        </p:nvSpPr>
        <p:spPr bwMode="auto">
          <a:xfrm>
            <a:off x="25400" y="26988"/>
            <a:ext cx="9070975" cy="52387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800" b="1">
                <a:solidFill>
                  <a:schemeClr val="bg1"/>
                </a:solidFill>
                <a:latin typeface="Times New Roman" pitchFamily="18" charset="0"/>
                <a:cs typeface="Times New Roman" pitchFamily="18" charset="0"/>
              </a:rPr>
              <a:t>BÀI 2:  TẬP HỢP SỐ TỰ NHIÊN. GHI SỐ TỰ NHIÊN</a:t>
            </a:r>
          </a:p>
        </p:txBody>
      </p:sp>
      <p:sp>
        <p:nvSpPr>
          <p:cNvPr id="22" name="Rectangle 18"/>
          <p:cNvSpPr>
            <a:spLocks noChangeArrowheads="1"/>
          </p:cNvSpPr>
          <p:nvPr/>
        </p:nvSpPr>
        <p:spPr bwMode="auto">
          <a:xfrm>
            <a:off x="269875" y="1233488"/>
            <a:ext cx="8485188" cy="181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defRPr/>
            </a:pPr>
            <a:r>
              <a:rPr lang="pt-BR" altLang="en-US" sz="2800" b="1" dirty="0">
                <a:latin typeface="Times New Roman" pitchFamily="18" charset="0"/>
                <a:cs typeface="Times New Roman" pitchFamily="18" charset="0"/>
              </a:rPr>
              <a:t>        Câu 2: So sánh a và 2020 trong những trường hợp sau:</a:t>
            </a:r>
          </a:p>
          <a:p>
            <a:pPr marL="514350" indent="-514350" algn="just">
              <a:buFontTx/>
              <a:buAutoNum type="alphaLcParenR"/>
              <a:defRPr/>
            </a:pPr>
            <a:r>
              <a:rPr lang="pt-BR" altLang="en-US" sz="2800" b="1" dirty="0">
                <a:latin typeface="Times New Roman" pitchFamily="18" charset="0"/>
                <a:cs typeface="Times New Roman" pitchFamily="18" charset="0"/>
              </a:rPr>
              <a:t>a &gt; 2021</a:t>
            </a:r>
          </a:p>
          <a:p>
            <a:pPr marL="514350" indent="-514350" algn="just">
              <a:buFontTx/>
              <a:buAutoNum type="alphaLcParenR"/>
              <a:defRPr/>
            </a:pPr>
            <a:r>
              <a:rPr lang="pt-BR" altLang="en-US" sz="2800" b="1" dirty="0">
                <a:latin typeface="Times New Roman" pitchFamily="18" charset="0"/>
                <a:cs typeface="Times New Roman" pitchFamily="18" charset="0"/>
              </a:rPr>
              <a:t> a &lt; 2000</a:t>
            </a:r>
          </a:p>
        </p:txBody>
      </p:sp>
      <p:sp>
        <p:nvSpPr>
          <p:cNvPr id="23" name="Rectangle 18"/>
          <p:cNvSpPr>
            <a:spLocks noChangeArrowheads="1"/>
          </p:cNvSpPr>
          <p:nvPr/>
        </p:nvSpPr>
        <p:spPr bwMode="auto">
          <a:xfrm>
            <a:off x="3406775" y="3200400"/>
            <a:ext cx="135731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pt-BR" altLang="en-US" sz="2800" b="1">
                <a:solidFill>
                  <a:srgbClr val="0000FF"/>
                </a:solidFill>
                <a:latin typeface="Times New Roman" pitchFamily="18" charset="0"/>
                <a:cs typeface="Times New Roman" pitchFamily="18" charset="0"/>
              </a:rPr>
              <a:t> Giải:</a:t>
            </a:r>
          </a:p>
        </p:txBody>
      </p:sp>
      <p:sp>
        <p:nvSpPr>
          <p:cNvPr id="24" name="Rectangle 18"/>
          <p:cNvSpPr>
            <a:spLocks noChangeArrowheads="1"/>
          </p:cNvSpPr>
          <p:nvPr/>
        </p:nvSpPr>
        <p:spPr bwMode="auto">
          <a:xfrm>
            <a:off x="887413" y="3636963"/>
            <a:ext cx="6808787" cy="95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514350" indent="-514350" algn="just">
              <a:buFontTx/>
              <a:buAutoNum type="alphaLcParenR"/>
              <a:defRPr/>
            </a:pPr>
            <a:r>
              <a:rPr lang="pt-BR" altLang="en-US" sz="2800" b="1" dirty="0">
                <a:solidFill>
                  <a:srgbClr val="0000FF"/>
                </a:solidFill>
                <a:latin typeface="Times New Roman" pitchFamily="18" charset="0"/>
                <a:cs typeface="Times New Roman" pitchFamily="18" charset="0"/>
              </a:rPr>
              <a:t>Ta có a &gt; 2021 mà 2021 &gt; 2020 </a:t>
            </a:r>
          </a:p>
          <a:p>
            <a:pPr algn="just">
              <a:defRPr/>
            </a:pPr>
            <a:r>
              <a:rPr lang="pt-BR" altLang="en-US" sz="2800" b="1" dirty="0">
                <a:solidFill>
                  <a:srgbClr val="0000FF"/>
                </a:solidFill>
                <a:latin typeface="Times New Roman" pitchFamily="18" charset="0"/>
                <a:cs typeface="Times New Roman" pitchFamily="18" charset="0"/>
              </a:rPr>
              <a:t>             Nên a &gt; 2020</a:t>
            </a:r>
          </a:p>
        </p:txBody>
      </p:sp>
      <p:sp>
        <p:nvSpPr>
          <p:cNvPr id="25" name="Rectangle 18"/>
          <p:cNvSpPr>
            <a:spLocks noChangeArrowheads="1"/>
          </p:cNvSpPr>
          <p:nvPr/>
        </p:nvSpPr>
        <p:spPr bwMode="auto">
          <a:xfrm>
            <a:off x="887413" y="4618038"/>
            <a:ext cx="7189787"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pt-BR" altLang="en-US" sz="2800" b="1">
                <a:solidFill>
                  <a:srgbClr val="0000FF"/>
                </a:solidFill>
                <a:latin typeface="Times New Roman" pitchFamily="18" charset="0"/>
                <a:cs typeface="Times New Roman" pitchFamily="18" charset="0"/>
              </a:rPr>
              <a:t>b) Ta có a &lt; 2000 mà 2000 &lt; 2020 </a:t>
            </a:r>
          </a:p>
          <a:p>
            <a:pPr algn="just"/>
            <a:r>
              <a:rPr lang="pt-BR" altLang="en-US" sz="2800" b="1">
                <a:solidFill>
                  <a:srgbClr val="0000FF"/>
                </a:solidFill>
                <a:latin typeface="Times New Roman" pitchFamily="18" charset="0"/>
                <a:cs typeface="Times New Roman" pitchFamily="18" charset="0"/>
              </a:rPr>
              <a:t>             Nên a &lt; 2020</a:t>
            </a:r>
          </a:p>
        </p:txBody>
      </p:sp>
      <p:pic>
        <p:nvPicPr>
          <p:cNvPr id="27650" name="Picture 2"/>
          <p:cNvPicPr>
            <a:picLocks noChangeAspect="1" noChangeArrowheads="1"/>
          </p:cNvPicPr>
          <p:nvPr/>
        </p:nvPicPr>
        <p:blipFill>
          <a:blip r:embed="rId15"/>
          <a:srcRect/>
          <a:stretch>
            <a:fillRect/>
          </a:stretch>
        </p:blipFill>
        <p:spPr bwMode="auto">
          <a:xfrm>
            <a:off x="387350" y="1227138"/>
            <a:ext cx="668338" cy="6032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arn(inVertical)">
                                      <p:cBhvr>
                                        <p:cTn id="12" dur="500"/>
                                        <p:tgtEl>
                                          <p:spTgt spid="2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arn(inVertical)">
                                      <p:cBhvr>
                                        <p:cTn id="15" dur="500"/>
                                        <p:tgtEl>
                                          <p:spTgt spid="2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arn(inVertical)">
                                      <p:cBhvr>
                                        <p:cTn id="2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2694</TotalTime>
  <Words>1140</Words>
  <Application>Microsoft Office PowerPoint</Application>
  <PresentationFormat>On-screen Show (4:3)</PresentationFormat>
  <Paragraphs>173</Paragraphs>
  <Slides>18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.VnTime</vt:lpstr>
      <vt:lpstr>Arial</vt:lpstr>
      <vt:lpstr>Calibri</vt:lpstr>
      <vt:lpstr>Times New Roman</vt:lpstr>
      <vt:lpstr>VNI-Brush</vt:lpstr>
      <vt:lpstr>Office Theme</vt:lpstr>
      <vt:lpstr>Equation</vt:lpstr>
      <vt:lpstr>NỘI DUNG GHI BÀI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VỀ NHÀ</vt:lpstr>
    </vt:vector>
  </TitlesOfParts>
  <Company>http://viet4room.com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 Cuong</dc:creator>
  <cp:lastModifiedBy>Tran Thi Ha - THCS Bach Dang</cp:lastModifiedBy>
  <cp:revision>288</cp:revision>
  <dcterms:created xsi:type="dcterms:W3CDTF">2016-11-26T13:35:55Z</dcterms:created>
  <dcterms:modified xsi:type="dcterms:W3CDTF">2021-08-26T14:11:28Z</dcterms:modified>
</cp:coreProperties>
</file>